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12192000" cy="685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50">
          <p15:clr>
            <a:srgbClr val="A4A3A4"/>
          </p15:clr>
        </p15:guide>
        <p15:guide id="2" pos="215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850" y="58"/>
      </p:cViewPr>
      <p:guideLst>
        <p:guide orient="horz" pos="2950"/>
        <p:guide pos="215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20780" y="241484"/>
            <a:ext cx="1725003" cy="83127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19882" y="1332991"/>
            <a:ext cx="5952235" cy="2997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42543" y="2162047"/>
            <a:ext cx="10306913" cy="16719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77288" y="1209802"/>
            <a:ext cx="8296275" cy="843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20720" marR="5080" indent="-3208655" algn="l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„Super-strong</a:t>
            </a:r>
            <a:r>
              <a:rPr spc="15" dirty="0"/>
              <a:t> </a:t>
            </a:r>
            <a:r>
              <a:rPr dirty="0"/>
              <a:t>fasteners</a:t>
            </a:r>
            <a:r>
              <a:rPr spc="-10" dirty="0"/>
              <a:t> </a:t>
            </a:r>
            <a:r>
              <a:rPr dirty="0"/>
              <a:t>made</a:t>
            </a:r>
            <a:r>
              <a:rPr spc="10" dirty="0"/>
              <a:t> </a:t>
            </a:r>
            <a:r>
              <a:rPr spc="-10" dirty="0"/>
              <a:t>from</a:t>
            </a:r>
            <a:r>
              <a:rPr dirty="0"/>
              <a:t> nanocrystalline</a:t>
            </a:r>
            <a:r>
              <a:rPr spc="-15" dirty="0"/>
              <a:t> </a:t>
            </a:r>
            <a:r>
              <a:rPr spc="-5" dirty="0"/>
              <a:t>austenitic</a:t>
            </a:r>
            <a:r>
              <a:rPr spc="5" dirty="0"/>
              <a:t> </a:t>
            </a:r>
            <a:r>
              <a:rPr spc="-5" dirty="0"/>
              <a:t>steel</a:t>
            </a:r>
            <a:r>
              <a:rPr spc="10" dirty="0"/>
              <a:t> </a:t>
            </a:r>
            <a:r>
              <a:rPr spc="-5" dirty="0"/>
              <a:t>modified</a:t>
            </a:r>
            <a:r>
              <a:rPr spc="25" dirty="0"/>
              <a:t> </a:t>
            </a:r>
            <a:r>
              <a:rPr spc="-5" dirty="0"/>
              <a:t>by</a:t>
            </a:r>
            <a:r>
              <a:rPr spc="5" dirty="0"/>
              <a:t> </a:t>
            </a:r>
            <a:r>
              <a:rPr spc="-5" dirty="0"/>
              <a:t>high- </a:t>
            </a:r>
            <a:r>
              <a:rPr spc="-434" dirty="0"/>
              <a:t> </a:t>
            </a:r>
            <a:r>
              <a:rPr spc="-15" dirty="0"/>
              <a:t>pressure</a:t>
            </a:r>
            <a:r>
              <a:rPr dirty="0"/>
              <a:t> forming”</a:t>
            </a:r>
            <a:r>
              <a:rPr lang="zh-CN" dirty="0"/>
              <a:t>）</a:t>
            </a:r>
            <a:br>
              <a:rPr dirty="0"/>
            </a:br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428625" y="5308600"/>
            <a:ext cx="11121390" cy="1010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Times New Roman" panose="02020603050405020304"/>
                <a:cs typeface="Times New Roman" panose="02020603050405020304"/>
              </a:rPr>
              <a:t>EngD</a:t>
            </a:r>
            <a:r>
              <a:rPr sz="1600" b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-5" dirty="0">
                <a:latin typeface="Times New Roman" panose="02020603050405020304"/>
                <a:cs typeface="Times New Roman" panose="02020603050405020304"/>
              </a:rPr>
              <a:t>Mariusz</a:t>
            </a:r>
            <a:r>
              <a:rPr sz="1600" b="1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-10" dirty="0">
                <a:latin typeface="Times New Roman" panose="02020603050405020304"/>
                <a:cs typeface="Times New Roman" panose="02020603050405020304"/>
              </a:rPr>
              <a:t>Kulczyk</a:t>
            </a:r>
            <a:r>
              <a:rPr lang="zh-CN" sz="1600" b="1" spc="-10" dirty="0">
                <a:latin typeface="Times New Roman" panose="02020603050405020304"/>
                <a:cs typeface="Times New Roman" panose="02020603050405020304"/>
              </a:rPr>
              <a:t>（</a:t>
            </a:r>
            <a:r>
              <a:rPr sz="1600" b="1" spc="-10" dirty="0">
                <a:latin typeface="Times New Roman" panose="02020603050405020304"/>
                <a:cs typeface="Times New Roman" panose="02020603050405020304"/>
              </a:rPr>
              <a:t>Mariusz Kulczyk工程博士</a:t>
            </a:r>
            <a:r>
              <a:rPr lang="zh-CN" sz="1600" b="1" spc="-10" dirty="0">
                <a:latin typeface="Times New Roman" panose="02020603050405020304"/>
                <a:cs typeface="Times New Roman" panose="02020603050405020304"/>
              </a:rPr>
              <a:t>）</a:t>
            </a:r>
            <a:endParaRPr sz="1600" b="1" spc="-10" dirty="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latin typeface="Times New Roman" panose="02020603050405020304"/>
                <a:cs typeface="Times New Roman" panose="02020603050405020304"/>
              </a:rPr>
              <a:t>Laboratory</a:t>
            </a:r>
            <a:r>
              <a:rPr sz="1600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6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Plastic</a:t>
            </a:r>
            <a:r>
              <a:rPr sz="1600" spc="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Deformation</a:t>
            </a:r>
            <a:r>
              <a:rPr sz="1600" spc="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Under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High</a:t>
            </a:r>
            <a:r>
              <a:rPr sz="16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Pressure</a:t>
            </a:r>
            <a:r>
              <a:rPr lang="zh-CN" sz="1600" spc="-5" dirty="0">
                <a:latin typeface="Times New Roman" panose="02020603050405020304"/>
                <a:cs typeface="Times New Roman" panose="02020603050405020304"/>
              </a:rPr>
              <a:t>（</a:t>
            </a:r>
            <a:r>
              <a:rPr lang="en-US" sz="1600" spc="-5" dirty="0">
                <a:latin typeface="Times New Roman" panose="02020603050405020304"/>
                <a:cs typeface="Times New Roman" panose="02020603050405020304"/>
              </a:rPr>
              <a:t>高压下的塑性变形实验室</a:t>
            </a:r>
            <a:r>
              <a:rPr lang="zh-CN" altLang="en-US" sz="1600" spc="-5" dirty="0">
                <a:latin typeface="Times New Roman" panose="02020603050405020304"/>
                <a:cs typeface="Times New Roman" panose="02020603050405020304"/>
              </a:rPr>
              <a:t>）</a:t>
            </a:r>
            <a:endParaRPr sz="1600" dirty="0">
              <a:latin typeface="Times New Roman" panose="02020603050405020304"/>
              <a:cs typeface="Times New Roman" panose="02020603050405020304"/>
            </a:endParaRPr>
          </a:p>
          <a:p>
            <a:pPr marL="12700" marR="5080">
              <a:lnSpc>
                <a:spcPts val="1880"/>
              </a:lnSpc>
              <a:spcBef>
                <a:spcPts val="95"/>
              </a:spcBef>
            </a:pPr>
            <a:r>
              <a:rPr sz="1600" spc="-5" dirty="0">
                <a:latin typeface="Times New Roman" panose="02020603050405020304"/>
                <a:cs typeface="Times New Roman" panose="02020603050405020304"/>
              </a:rPr>
              <a:t>Institute</a:t>
            </a:r>
            <a:r>
              <a:rPr sz="1600" spc="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6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High</a:t>
            </a:r>
            <a:r>
              <a:rPr sz="16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Pressure</a:t>
            </a:r>
            <a:r>
              <a:rPr sz="1600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Physics</a:t>
            </a:r>
            <a:r>
              <a:rPr sz="1600" spc="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6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6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Polish</a:t>
            </a:r>
            <a:r>
              <a:rPr sz="1600" spc="-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Academy</a:t>
            </a:r>
            <a:r>
              <a:rPr sz="1600" spc="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Sciences</a:t>
            </a:r>
            <a:r>
              <a:rPr sz="1600" spc="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(IHPP</a:t>
            </a:r>
            <a:r>
              <a:rPr sz="1600" spc="-40" dirty="0">
                <a:latin typeface="Times New Roman" panose="02020603050405020304"/>
                <a:cs typeface="Times New Roman" panose="02020603050405020304"/>
              </a:rPr>
              <a:t> PAS) </a:t>
            </a:r>
            <a:r>
              <a:rPr lang="zh-CN" sz="1600" spc="-40" dirty="0">
                <a:latin typeface="Times New Roman" panose="02020603050405020304"/>
                <a:cs typeface="Times New Roman" panose="02020603050405020304"/>
              </a:rPr>
              <a:t>（波兰科学院高压物理研究所(IHPP PAS)）</a:t>
            </a:r>
            <a:endParaRPr sz="1600" spc="-40" dirty="0">
              <a:latin typeface="Times New Roman" panose="02020603050405020304"/>
              <a:cs typeface="Times New Roman" panose="02020603050405020304"/>
            </a:endParaRPr>
          </a:p>
          <a:p>
            <a:pPr marL="12700" marR="5080">
              <a:lnSpc>
                <a:spcPts val="1880"/>
              </a:lnSpc>
              <a:spcBef>
                <a:spcPts val="95"/>
              </a:spcBef>
            </a:pPr>
            <a:r>
              <a:rPr sz="16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3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ul.</a:t>
            </a:r>
            <a:r>
              <a:rPr sz="16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Sokolowska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29/37,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01-142</a:t>
            </a:r>
            <a:r>
              <a:rPr sz="16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30" dirty="0">
                <a:latin typeface="Times New Roman" panose="02020603050405020304"/>
                <a:cs typeface="Times New Roman" panose="02020603050405020304"/>
              </a:rPr>
              <a:t>Warsaw</a:t>
            </a:r>
            <a:r>
              <a:rPr lang="zh-CN" sz="1600" spc="-30" dirty="0">
                <a:latin typeface="Times New Roman" panose="02020603050405020304"/>
                <a:cs typeface="Times New Roman" panose="02020603050405020304"/>
              </a:rPr>
              <a:t>（华沙Sokolowska街29/37号，01-142华沙）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70064" y="2505455"/>
            <a:ext cx="3069335" cy="215950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85316" y="2505455"/>
            <a:ext cx="3275076" cy="215950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02508" y="3249860"/>
            <a:ext cx="1725003" cy="831272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0277475" y="6319215"/>
            <a:ext cx="1823720" cy="5162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20" dirty="0">
                <a:latin typeface="Times New Roman" panose="02020603050405020304"/>
                <a:cs typeface="Times New Roman" panose="02020603050405020304"/>
              </a:rPr>
              <a:t>Warszawa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20.09.2022</a:t>
            </a:r>
          </a:p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zh-CN" sz="1600">
                <a:latin typeface="Times New Roman" panose="02020603050405020304"/>
                <a:cs typeface="Times New Roman" panose="02020603050405020304"/>
              </a:rPr>
              <a:t>（</a:t>
            </a:r>
            <a:r>
              <a:rPr sz="1600">
                <a:latin typeface="Times New Roman" panose="02020603050405020304"/>
                <a:cs typeface="Times New Roman" panose="02020603050405020304"/>
              </a:rPr>
              <a:t>华沙 </a:t>
            </a:r>
            <a:r>
              <a:rPr lang="en-US" sz="1600">
                <a:latin typeface="Times New Roman" panose="02020603050405020304"/>
                <a:cs typeface="Times New Roman" panose="02020603050405020304"/>
              </a:rPr>
              <a:t>2022.09.20</a:t>
            </a:r>
            <a:r>
              <a:rPr lang="zh-CN" altLang="en-US" sz="1600">
                <a:latin typeface="Times New Roman" panose="02020603050405020304"/>
                <a:cs typeface="Times New Roman" panose="02020603050405020304"/>
              </a:rPr>
              <a:t>）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544445" y="1894205"/>
            <a:ext cx="77330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/>
              <a:t>（由纳米奥氏体钢经高压成形改造的超强紧固件）</a:t>
            </a:r>
            <a:endParaRPr lang="en-US" altLang="zh-CN" b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7670" y="1506855"/>
            <a:ext cx="8247380" cy="2776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Wingdings" panose="05000000000000000000"/>
              <a:buChar char=""/>
              <a:tabLst>
                <a:tab pos="299720" algn="l"/>
              </a:tabLst>
            </a:pPr>
            <a:r>
              <a:rPr sz="1800" b="1" spc="-5" dirty="0">
                <a:latin typeface="Times New Roman" panose="02020603050405020304"/>
                <a:cs typeface="Times New Roman" panose="02020603050405020304"/>
              </a:rPr>
              <a:t>Unconventional</a:t>
            </a:r>
            <a:r>
              <a:rPr sz="1800" b="1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spc="-10" dirty="0">
                <a:latin typeface="Times New Roman" panose="02020603050405020304"/>
                <a:cs typeface="Times New Roman" panose="02020603050405020304"/>
              </a:rPr>
              <a:t>severe</a:t>
            </a:r>
            <a:r>
              <a:rPr sz="1800" b="1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spc="-5" dirty="0">
                <a:latin typeface="Times New Roman" panose="02020603050405020304"/>
                <a:cs typeface="Times New Roman" panose="02020603050405020304"/>
              </a:rPr>
              <a:t>plastic</a:t>
            </a:r>
            <a:r>
              <a:rPr sz="1800" b="1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spc="-5" dirty="0">
                <a:latin typeface="Times New Roman" panose="02020603050405020304"/>
                <a:cs typeface="Times New Roman" panose="02020603050405020304"/>
              </a:rPr>
              <a:t>deformation</a:t>
            </a:r>
            <a:r>
              <a:rPr sz="1800" b="1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spc="-5" dirty="0">
                <a:latin typeface="Times New Roman" panose="02020603050405020304"/>
                <a:cs typeface="Times New Roman" panose="02020603050405020304"/>
              </a:rPr>
              <a:t>techniques</a:t>
            </a:r>
            <a:r>
              <a:rPr sz="1800" b="1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dirty="0">
                <a:latin typeface="Times New Roman" panose="02020603050405020304"/>
                <a:cs typeface="Times New Roman" panose="02020603050405020304"/>
              </a:rPr>
              <a:t>:</a:t>
            </a:r>
            <a:br>
              <a:rPr sz="1800" b="1" dirty="0">
                <a:latin typeface="Times New Roman" panose="02020603050405020304"/>
                <a:cs typeface="Times New Roman" panose="02020603050405020304"/>
              </a:rPr>
            </a:br>
            <a:r>
              <a:rPr lang="zh-CN" sz="1800" b="1" dirty="0">
                <a:latin typeface="Times New Roman" panose="02020603050405020304"/>
                <a:cs typeface="Times New Roman" panose="02020603050405020304"/>
              </a:rPr>
              <a:t>（非传统的严重塑性变形技术 :）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50">
              <a:latin typeface="Times New Roman" panose="02020603050405020304"/>
              <a:cs typeface="Times New Roman" panose="02020603050405020304"/>
            </a:endParaRPr>
          </a:p>
          <a:p>
            <a:pPr marL="299085" indent="-287020">
              <a:lnSpc>
                <a:spcPct val="100000"/>
              </a:lnSpc>
              <a:buChar char="-"/>
              <a:tabLst>
                <a:tab pos="299085" algn="l"/>
                <a:tab pos="299720" algn="l"/>
              </a:tabLst>
            </a:pPr>
            <a:r>
              <a:rPr sz="1800" dirty="0">
                <a:latin typeface="Times New Roman" panose="02020603050405020304"/>
                <a:cs typeface="Times New Roman" panose="02020603050405020304"/>
              </a:rPr>
              <a:t>equal</a:t>
            </a:r>
            <a:r>
              <a:rPr sz="18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channel</a:t>
            </a:r>
            <a:r>
              <a:rPr sz="18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angular</a:t>
            </a:r>
            <a:r>
              <a:rPr sz="18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presing,</a:t>
            </a:r>
            <a:r>
              <a:rPr sz="18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5" dirty="0">
                <a:latin typeface="Times New Roman" panose="02020603050405020304"/>
                <a:cs typeface="Times New Roman" panose="02020603050405020304"/>
              </a:rPr>
              <a:t>ECAP</a:t>
            </a:r>
            <a:r>
              <a:rPr sz="1800" spc="-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*,</a:t>
            </a:r>
            <a:r>
              <a:rPr sz="18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1995</a:t>
            </a:r>
            <a:r>
              <a:rPr sz="18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50" dirty="0">
                <a:latin typeface="Times New Roman" panose="02020603050405020304"/>
                <a:cs typeface="Times New Roman" panose="02020603050405020304"/>
              </a:rPr>
              <a:t>r.</a:t>
            </a:r>
            <a:r>
              <a:rPr lang="zh-CN" sz="1800" spc="-50" dirty="0">
                <a:latin typeface="Times New Roman" panose="02020603050405020304"/>
                <a:cs typeface="Times New Roman" panose="02020603050405020304"/>
              </a:rPr>
              <a:t>（等通道转角挤压，ECAP*，1995r.）</a:t>
            </a:r>
            <a:endParaRPr sz="1800">
              <a:latin typeface="Times New Roman" panose="02020603050405020304"/>
              <a:cs typeface="Times New Roman" panose="02020603050405020304"/>
            </a:endParaRPr>
          </a:p>
          <a:p>
            <a:pPr marL="299085" indent="-287020">
              <a:lnSpc>
                <a:spcPct val="100000"/>
              </a:lnSpc>
              <a:buChar char="-"/>
              <a:tabLst>
                <a:tab pos="299085" algn="l"/>
                <a:tab pos="299720" algn="l"/>
              </a:tabLst>
            </a:pPr>
            <a:r>
              <a:rPr sz="1800" dirty="0">
                <a:latin typeface="Times New Roman" panose="02020603050405020304"/>
                <a:cs typeface="Times New Roman" panose="02020603050405020304"/>
              </a:rPr>
              <a:t>high</a:t>
            </a:r>
            <a:r>
              <a:rPr sz="18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pressure</a:t>
            </a:r>
            <a:r>
              <a:rPr sz="18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torsion,</a:t>
            </a:r>
            <a:r>
              <a:rPr sz="18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5" dirty="0">
                <a:latin typeface="Times New Roman" panose="02020603050405020304"/>
                <a:cs typeface="Times New Roman" panose="02020603050405020304"/>
              </a:rPr>
              <a:t>HPT**,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2000</a:t>
            </a:r>
            <a:r>
              <a:rPr sz="18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50" dirty="0">
                <a:latin typeface="Times New Roman" panose="02020603050405020304"/>
                <a:cs typeface="Times New Roman" panose="02020603050405020304"/>
              </a:rPr>
              <a:t>r.</a:t>
            </a:r>
            <a:r>
              <a:rPr lang="zh-CN" sz="1800" spc="-50" dirty="0">
                <a:latin typeface="Times New Roman" panose="02020603050405020304"/>
                <a:cs typeface="Times New Roman" panose="02020603050405020304"/>
              </a:rPr>
              <a:t>（</a:t>
            </a:r>
            <a:r>
              <a:rPr lang="zh-CN" spc="-50" dirty="0">
                <a:latin typeface="Times New Roman" panose="02020603050405020304"/>
                <a:cs typeface="Times New Roman" panose="02020603050405020304"/>
                <a:sym typeface="+mn-ea"/>
              </a:rPr>
              <a:t>高压扭转，HPT**，2000r.</a:t>
            </a:r>
            <a:r>
              <a:rPr lang="zh-CN" sz="1800" spc="-50" dirty="0">
                <a:latin typeface="Times New Roman" panose="02020603050405020304"/>
                <a:cs typeface="Times New Roman" panose="02020603050405020304"/>
              </a:rPr>
              <a:t>）</a:t>
            </a:r>
            <a:endParaRPr sz="1800">
              <a:latin typeface="Times New Roman" panose="02020603050405020304"/>
              <a:cs typeface="Times New Roman" panose="02020603050405020304"/>
            </a:endParaRPr>
          </a:p>
          <a:p>
            <a:pPr marL="299085" indent="-287020">
              <a:lnSpc>
                <a:spcPct val="100000"/>
              </a:lnSpc>
              <a:buChar char="-"/>
              <a:tabLst>
                <a:tab pos="299085" algn="l"/>
                <a:tab pos="299720" algn="l"/>
              </a:tabLst>
            </a:pPr>
            <a:r>
              <a:rPr sz="1800" dirty="0">
                <a:latin typeface="Times New Roman" panose="02020603050405020304"/>
                <a:cs typeface="Times New Roman" panose="02020603050405020304"/>
              </a:rPr>
              <a:t>multiple</a:t>
            </a:r>
            <a:r>
              <a:rPr sz="18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5" dirty="0">
                <a:latin typeface="Times New Roman" panose="02020603050405020304"/>
                <a:cs typeface="Times New Roman" panose="02020603050405020304"/>
              </a:rPr>
              <a:t>forging,</a:t>
            </a:r>
            <a:r>
              <a:rPr sz="18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5" dirty="0">
                <a:latin typeface="Times New Roman" panose="02020603050405020304"/>
                <a:cs typeface="Times New Roman" panose="02020603050405020304"/>
              </a:rPr>
              <a:t>MF</a:t>
            </a:r>
            <a:r>
              <a:rPr lang="zh-CN" sz="1800" spc="-5" dirty="0">
                <a:latin typeface="Times New Roman" panose="02020603050405020304"/>
                <a:cs typeface="Times New Roman" panose="02020603050405020304"/>
              </a:rPr>
              <a:t>（多次锻造，MF）</a:t>
            </a:r>
            <a:endParaRPr sz="1800">
              <a:latin typeface="Times New Roman" panose="02020603050405020304"/>
              <a:cs typeface="Times New Roman" panose="02020603050405020304"/>
            </a:endParaRPr>
          </a:p>
          <a:p>
            <a:pPr marL="299085" indent="-287020">
              <a:lnSpc>
                <a:spcPct val="100000"/>
              </a:lnSpc>
              <a:buChar char="-"/>
              <a:tabLst>
                <a:tab pos="299085" algn="l"/>
                <a:tab pos="299720" algn="l"/>
              </a:tabLst>
            </a:pPr>
            <a:r>
              <a:rPr sz="1800" spc="5" dirty="0">
                <a:latin typeface="Times New Roman" panose="02020603050405020304"/>
                <a:cs typeface="Times New Roman" panose="02020603050405020304"/>
              </a:rPr>
              <a:t>cyclic</a:t>
            </a:r>
            <a:r>
              <a:rPr sz="18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extrusion</a:t>
            </a:r>
            <a:r>
              <a:rPr sz="18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5" dirty="0">
                <a:latin typeface="Times New Roman" panose="02020603050405020304"/>
                <a:cs typeface="Times New Roman" panose="02020603050405020304"/>
              </a:rPr>
              <a:t>compression,</a:t>
            </a:r>
            <a:r>
              <a:rPr sz="18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CEC</a:t>
            </a:r>
            <a:r>
              <a:rPr lang="zh-CN" sz="1800" dirty="0">
                <a:latin typeface="Times New Roman" panose="02020603050405020304"/>
                <a:cs typeface="Times New Roman" panose="02020603050405020304"/>
              </a:rPr>
              <a:t>（循环挤压压缩，CEC）</a:t>
            </a:r>
            <a:endParaRPr sz="1800">
              <a:latin typeface="Times New Roman" panose="02020603050405020304"/>
              <a:cs typeface="Times New Roman" panose="02020603050405020304"/>
            </a:endParaRPr>
          </a:p>
          <a:p>
            <a:pPr marL="299085" indent="-287020">
              <a:lnSpc>
                <a:spcPct val="100000"/>
              </a:lnSpc>
              <a:buChar char="-"/>
              <a:tabLst>
                <a:tab pos="299085" algn="l"/>
                <a:tab pos="299720" algn="l"/>
              </a:tabLst>
            </a:pPr>
            <a:r>
              <a:rPr sz="18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00" spc="5" dirty="0">
                <a:latin typeface="Times New Roman" panose="02020603050405020304"/>
                <a:cs typeface="Times New Roman" panose="02020603050405020304"/>
              </a:rPr>
              <a:t>c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cu</a:t>
            </a:r>
            <a:r>
              <a:rPr sz="1800" spc="-10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ulative</a:t>
            </a:r>
            <a:r>
              <a:rPr sz="18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roll bo</a:t>
            </a:r>
            <a:r>
              <a:rPr sz="1800" spc="-10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ding,</a:t>
            </a:r>
            <a:r>
              <a:rPr sz="1800" spc="-1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00" spc="-10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lang="zh-CN" sz="1800" dirty="0">
                <a:latin typeface="Times New Roman" panose="02020603050405020304"/>
                <a:cs typeface="Times New Roman" panose="02020603050405020304"/>
              </a:rPr>
              <a:t>（累积滚压焊，ARB）</a:t>
            </a:r>
            <a:endParaRPr sz="1800">
              <a:latin typeface="Times New Roman" panose="02020603050405020304"/>
              <a:cs typeface="Times New Roman" panose="02020603050405020304"/>
            </a:endParaRPr>
          </a:p>
          <a:p>
            <a:pPr marL="299085" indent="-287020">
              <a:lnSpc>
                <a:spcPct val="100000"/>
              </a:lnSpc>
              <a:buChar char="-"/>
              <a:tabLst>
                <a:tab pos="299085" algn="l"/>
                <a:tab pos="299720" algn="l"/>
              </a:tabLst>
            </a:pPr>
            <a:r>
              <a:rPr sz="1800" dirty="0">
                <a:latin typeface="Times New Roman" panose="02020603050405020304"/>
                <a:cs typeface="Times New Roman" panose="02020603050405020304"/>
              </a:rPr>
              <a:t>repetitive</a:t>
            </a:r>
            <a:r>
              <a:rPr sz="18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corrugation</a:t>
            </a:r>
            <a:r>
              <a:rPr sz="18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8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straightening,</a:t>
            </a:r>
            <a:r>
              <a:rPr sz="18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5" dirty="0">
                <a:latin typeface="Times New Roman" panose="02020603050405020304"/>
                <a:cs typeface="Times New Roman" panose="02020603050405020304"/>
              </a:rPr>
              <a:t>RSC</a:t>
            </a:r>
            <a:r>
              <a:rPr lang="zh-CN" sz="1800" spc="-5" dirty="0">
                <a:latin typeface="Times New Roman" panose="02020603050405020304"/>
                <a:cs typeface="Times New Roman" panose="02020603050405020304"/>
              </a:rPr>
              <a:t>（反复波纹和矫直，RSC）</a:t>
            </a:r>
            <a:endParaRPr sz="1800">
              <a:latin typeface="Times New Roman" panose="02020603050405020304"/>
              <a:cs typeface="Times New Roman" panose="02020603050405020304"/>
            </a:endParaRPr>
          </a:p>
          <a:p>
            <a:pPr marL="299085" indent="-287020">
              <a:lnSpc>
                <a:spcPct val="100000"/>
              </a:lnSpc>
              <a:buChar char="-"/>
              <a:tabLst>
                <a:tab pos="299085" algn="l"/>
                <a:tab pos="299720" algn="l"/>
              </a:tabLst>
            </a:pPr>
            <a:r>
              <a:rPr sz="1800" dirty="0">
                <a:latin typeface="Times New Roman" panose="02020603050405020304"/>
                <a:cs typeface="Times New Roman" panose="02020603050405020304"/>
              </a:rPr>
              <a:t>hydrostaic</a:t>
            </a:r>
            <a:r>
              <a:rPr sz="18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extrusion,</a:t>
            </a:r>
            <a:r>
              <a:rPr sz="18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5" dirty="0">
                <a:latin typeface="Times New Roman" panose="02020603050405020304"/>
                <a:cs typeface="Times New Roman" panose="02020603050405020304"/>
              </a:rPr>
              <a:t>HE</a:t>
            </a:r>
            <a:r>
              <a:rPr lang="zh-CN" sz="1800" spc="-5" dirty="0">
                <a:latin typeface="Times New Roman" panose="02020603050405020304"/>
                <a:cs typeface="Times New Roman" panose="02020603050405020304"/>
              </a:rPr>
              <a:t>（静液挤压, HE）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0964" y="6097396"/>
            <a:ext cx="8860790" cy="7639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5" dirty="0">
                <a:latin typeface="Times New Roman" panose="02020603050405020304"/>
                <a:cs typeface="Times New Roman" panose="02020603050405020304"/>
              </a:rPr>
              <a:t>*V.</a:t>
            </a:r>
            <a:r>
              <a:rPr sz="12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M.</a:t>
            </a:r>
            <a:r>
              <a:rPr sz="12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Segal,</a:t>
            </a:r>
            <a:r>
              <a:rPr sz="1200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Materials</a:t>
            </a:r>
            <a:r>
              <a:rPr sz="1200" spc="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processing</a:t>
            </a:r>
            <a:r>
              <a:rPr sz="1200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by simple</a:t>
            </a:r>
            <a:r>
              <a:rPr sz="12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shear,</a:t>
            </a:r>
            <a:r>
              <a:rPr sz="1200" spc="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Materials</a:t>
            </a:r>
            <a:r>
              <a:rPr sz="1200" spc="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Science</a:t>
            </a:r>
            <a:r>
              <a:rPr sz="1200" spc="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2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Engineering,</a:t>
            </a:r>
            <a:r>
              <a:rPr sz="12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A197,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 (1995),</a:t>
            </a:r>
            <a:r>
              <a:rPr sz="12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p.</a:t>
            </a:r>
            <a:r>
              <a:rPr sz="12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157.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sz="1200" dirty="0">
                <a:latin typeface="Times New Roman" panose="02020603050405020304"/>
                <a:cs typeface="Times New Roman" panose="02020603050405020304"/>
              </a:rPr>
              <a:t>（*V. M. Segal, 材料加工的简单剪切，材料科学与工程，A197，（1995），第157页）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**</a:t>
            </a:r>
            <a:r>
              <a:rPr sz="12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R.</a:t>
            </a:r>
            <a:r>
              <a:rPr sz="12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Z.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Valiev</a:t>
            </a:r>
            <a:r>
              <a:rPr sz="1200" spc="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et</a:t>
            </a:r>
            <a:r>
              <a:rPr sz="1200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al.,</a:t>
            </a:r>
            <a:r>
              <a:rPr sz="1200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Bulk</a:t>
            </a:r>
            <a:r>
              <a:rPr sz="12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nanostructured</a:t>
            </a:r>
            <a:r>
              <a:rPr sz="1200" spc="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materials</a:t>
            </a:r>
            <a:r>
              <a:rPr sz="1200" spc="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from</a:t>
            </a:r>
            <a:r>
              <a:rPr sz="1200" spc="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severe</a:t>
            </a:r>
            <a:r>
              <a:rPr sz="1200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plastic</a:t>
            </a:r>
            <a:r>
              <a:rPr sz="1200" spc="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deformation,</a:t>
            </a:r>
            <a:r>
              <a:rPr sz="1200" spc="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Progress</a:t>
            </a:r>
            <a:r>
              <a:rPr sz="12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2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Materials</a:t>
            </a:r>
            <a:r>
              <a:rPr sz="1200" spc="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Science,</a:t>
            </a:r>
            <a:r>
              <a:rPr sz="1200" spc="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vol.</a:t>
            </a:r>
            <a:r>
              <a:rPr sz="12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45</a:t>
            </a:r>
            <a:r>
              <a:rPr sz="12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No.</a:t>
            </a:r>
            <a:r>
              <a:rPr sz="12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2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(2000),</a:t>
            </a:r>
            <a:r>
              <a:rPr sz="12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p.104.</a:t>
            </a:r>
          </a:p>
          <a:p>
            <a:pPr marL="12700">
              <a:lnSpc>
                <a:spcPct val="100000"/>
              </a:lnSpc>
            </a:pPr>
            <a:r>
              <a:rPr lang="zh-CN" sz="1200">
                <a:latin typeface="Times New Roman" panose="02020603050405020304"/>
                <a:cs typeface="Times New Roman" panose="02020603050405020304"/>
              </a:rPr>
              <a:t>（** R. Z. Valiev等人，来自严重塑性变形的大量纳米结构材料，《材料科学进展》，第45卷第2期（2000），第104页</a:t>
            </a:r>
            <a:r>
              <a:rPr lang="zh-CN" altLang="en-US" sz="1200">
                <a:latin typeface="Times New Roman" panose="02020603050405020304"/>
                <a:cs typeface="Times New Roman" panose="02020603050405020304"/>
              </a:rPr>
              <a:t>）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68868" y="1676400"/>
            <a:ext cx="2287524" cy="3273491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452106" y="5097017"/>
            <a:ext cx="3949700" cy="455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Cross-section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ECAP</a:t>
            </a:r>
            <a:r>
              <a:rPr sz="1400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process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chamber</a:t>
            </a:r>
            <a:r>
              <a:rPr sz="14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spc="-5" dirty="0">
                <a:latin typeface="Times New Roman" panose="02020603050405020304"/>
                <a:cs typeface="Times New Roman" panose="02020603050405020304"/>
              </a:rPr>
              <a:t>IHPP</a:t>
            </a:r>
            <a:r>
              <a:rPr sz="1400" i="1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spc="-65" dirty="0">
                <a:latin typeface="Times New Roman" panose="02020603050405020304"/>
                <a:cs typeface="Times New Roman" panose="02020603050405020304"/>
              </a:rPr>
              <a:t>PAS</a:t>
            </a: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zh-CN" sz="1400">
                <a:latin typeface="Times New Roman" panose="02020603050405020304"/>
                <a:cs typeface="Times New Roman" panose="02020603050405020304"/>
              </a:rPr>
              <a:t>（</a:t>
            </a:r>
            <a:r>
              <a:rPr sz="1400">
                <a:latin typeface="Times New Roman" panose="02020603050405020304"/>
                <a:cs typeface="Times New Roman" panose="02020603050405020304"/>
              </a:rPr>
              <a:t>ECAP</a:t>
            </a:r>
            <a:r>
              <a:rPr lang="zh-CN" sz="1400">
                <a:latin typeface="Times New Roman" panose="02020603050405020304"/>
                <a:cs typeface="Times New Roman" panose="02020603050405020304"/>
              </a:rPr>
              <a:t>过程</a:t>
            </a:r>
            <a:r>
              <a:rPr sz="1400">
                <a:latin typeface="Times New Roman" panose="02020603050405020304"/>
                <a:cs typeface="Times New Roman" panose="02020603050405020304"/>
              </a:rPr>
              <a:t>室的横截面</a:t>
            </a:r>
            <a:r>
              <a:rPr lang="zh-CN" sz="1400">
                <a:latin typeface="Times New Roman" panose="02020603050405020304"/>
                <a:cs typeface="Times New Roman" panose="02020603050405020304"/>
              </a:rPr>
              <a:t>）</a:t>
            </a:r>
            <a:r>
              <a:rPr sz="1400" i="1" spc="-5" dirty="0">
                <a:latin typeface="Times New Roman" panose="02020603050405020304"/>
                <a:cs typeface="Times New Roman" panose="02020603050405020304"/>
                <a:sym typeface="+mn-ea"/>
              </a:rPr>
              <a:t>IHPP</a:t>
            </a:r>
            <a:r>
              <a:rPr sz="1400" i="1" spc="-45" dirty="0">
                <a:latin typeface="Times New Roman" panose="02020603050405020304"/>
                <a:cs typeface="Times New Roman" panose="02020603050405020304"/>
                <a:sym typeface="+mn-ea"/>
              </a:rPr>
              <a:t> </a:t>
            </a:r>
            <a:r>
              <a:rPr sz="1400" i="1" spc="-65" dirty="0">
                <a:latin typeface="Times New Roman" panose="02020603050405020304"/>
                <a:cs typeface="Times New Roman" panose="02020603050405020304"/>
                <a:sym typeface="+mn-ea"/>
              </a:rPr>
              <a:t>PAS</a:t>
            </a:r>
            <a:endParaRPr lang="zh-CN" sz="140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7670" y="1506855"/>
            <a:ext cx="5700395" cy="566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Wingdings" panose="05000000000000000000"/>
              <a:buChar char=""/>
              <a:tabLst>
                <a:tab pos="299720" algn="l"/>
              </a:tabLst>
            </a:pPr>
            <a:r>
              <a:rPr sz="1800" b="1" spc="-5" dirty="0">
                <a:latin typeface="Times New Roman" panose="02020603050405020304"/>
                <a:cs typeface="Times New Roman" panose="02020603050405020304"/>
              </a:rPr>
              <a:t>Unconventional</a:t>
            </a:r>
            <a:r>
              <a:rPr sz="1800" b="1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spc="-10" dirty="0">
                <a:latin typeface="Times New Roman" panose="02020603050405020304"/>
                <a:cs typeface="Times New Roman" panose="02020603050405020304"/>
              </a:rPr>
              <a:t>severe</a:t>
            </a:r>
            <a:r>
              <a:rPr sz="1800" b="1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spc="-5" dirty="0">
                <a:latin typeface="Times New Roman" panose="02020603050405020304"/>
                <a:cs typeface="Times New Roman" panose="02020603050405020304"/>
              </a:rPr>
              <a:t>plastic</a:t>
            </a:r>
            <a:r>
              <a:rPr sz="1800" b="1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spc="-5" dirty="0">
                <a:latin typeface="Times New Roman" panose="02020603050405020304"/>
                <a:cs typeface="Times New Roman" panose="02020603050405020304"/>
              </a:rPr>
              <a:t>deformation</a:t>
            </a:r>
            <a:r>
              <a:rPr sz="1800" b="1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spc="-5" dirty="0">
                <a:latin typeface="Times New Roman" panose="02020603050405020304"/>
                <a:cs typeface="Times New Roman" panose="02020603050405020304"/>
              </a:rPr>
              <a:t>techniques</a:t>
            </a:r>
            <a:r>
              <a:rPr sz="1800" b="1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dirty="0">
                <a:latin typeface="Times New Roman" panose="02020603050405020304"/>
                <a:cs typeface="Times New Roman" panose="02020603050405020304"/>
              </a:rPr>
              <a:t>: </a:t>
            </a:r>
            <a:r>
              <a:rPr lang="zh-CN" b="1" dirty="0">
                <a:latin typeface="Times New Roman" panose="02020603050405020304"/>
                <a:cs typeface="Times New Roman" panose="02020603050405020304"/>
                <a:sym typeface="+mn-ea"/>
              </a:rPr>
              <a:t>（非传统的严重塑性变形技术 :）</a:t>
            </a:r>
            <a:endParaRPr sz="18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82597" y="2416302"/>
            <a:ext cx="3575050" cy="579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 panose="02020603050405020304"/>
                <a:cs typeface="Times New Roman" panose="02020603050405020304"/>
              </a:rPr>
              <a:t>Microstructure</a:t>
            </a:r>
            <a:r>
              <a:rPr sz="18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5" dirty="0">
                <a:latin typeface="Times New Roman" panose="02020603050405020304"/>
                <a:cs typeface="Times New Roman" panose="02020603050405020304"/>
              </a:rPr>
              <a:t>refinement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5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5" dirty="0">
                <a:latin typeface="Times New Roman" panose="02020603050405020304"/>
                <a:cs typeface="Times New Roman" panose="02020603050405020304"/>
              </a:rPr>
              <a:t>materials</a:t>
            </a: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zh-CN" sz="1800">
                <a:latin typeface="Times New Roman" panose="02020603050405020304"/>
                <a:cs typeface="Times New Roman" panose="02020603050405020304"/>
              </a:rPr>
              <a:t>（材料的微观结构细化）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3381755" y="3038855"/>
            <a:ext cx="1988820" cy="1906905"/>
            <a:chOff x="3381755" y="3038855"/>
            <a:chExt cx="1988820" cy="190690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86911" y="3038855"/>
              <a:ext cx="1883664" cy="18821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381755" y="4637531"/>
              <a:ext cx="1224280" cy="307975"/>
            </a:xfrm>
            <a:custGeom>
              <a:avLst/>
              <a:gdLst/>
              <a:ahLst/>
              <a:cxnLst/>
              <a:rect l="l" t="t" r="r" b="b"/>
              <a:pathLst>
                <a:path w="1224279" h="307975">
                  <a:moveTo>
                    <a:pt x="1223772" y="0"/>
                  </a:moveTo>
                  <a:lnTo>
                    <a:pt x="0" y="0"/>
                  </a:lnTo>
                  <a:lnTo>
                    <a:pt x="0" y="307848"/>
                  </a:lnTo>
                  <a:lnTo>
                    <a:pt x="1223772" y="307848"/>
                  </a:lnTo>
                  <a:lnTo>
                    <a:pt x="12237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572636" y="4659629"/>
            <a:ext cx="84137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Calibri" panose="020F0502020204030204"/>
                <a:cs typeface="Calibri" panose="020F0502020204030204"/>
              </a:rPr>
              <a:t>d</a:t>
            </a:r>
            <a:r>
              <a:rPr sz="1400" b="1" spc="-25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b="1" dirty="0">
                <a:latin typeface="Calibri" panose="020F0502020204030204"/>
                <a:cs typeface="Calibri" panose="020F0502020204030204"/>
              </a:rPr>
              <a:t>=</a:t>
            </a:r>
            <a:r>
              <a:rPr sz="1400" b="1" spc="-40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b="1" spc="-5" dirty="0">
                <a:latin typeface="Calibri" panose="020F0502020204030204"/>
                <a:cs typeface="Calibri" panose="020F0502020204030204"/>
              </a:rPr>
              <a:t>100</a:t>
            </a:r>
            <a:r>
              <a:rPr sz="1400" b="1" spc="-25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b="1" dirty="0">
                <a:latin typeface="Calibri" panose="020F0502020204030204"/>
                <a:cs typeface="Calibri" panose="020F0502020204030204"/>
              </a:rPr>
              <a:t>nm</a:t>
            </a:r>
            <a:endParaRPr sz="14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209289" y="5031104"/>
            <a:ext cx="2437765" cy="6584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Times New Roman" panose="02020603050405020304"/>
                <a:cs typeface="Times New Roman" panose="02020603050405020304"/>
              </a:rPr>
              <a:t>Nanocrystalline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titanium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after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HE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1270" algn="ctr">
              <a:lnSpc>
                <a:spcPct val="100000"/>
              </a:lnSpc>
            </a:pPr>
            <a:r>
              <a:rPr sz="1400" i="1" spc="-5" dirty="0">
                <a:latin typeface="Times New Roman" panose="02020603050405020304"/>
                <a:cs typeface="Times New Roman" panose="02020603050405020304"/>
              </a:rPr>
              <a:t>IHPP</a:t>
            </a:r>
            <a:r>
              <a:rPr sz="1400" i="1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spc="-65" dirty="0">
                <a:latin typeface="Times New Roman" panose="02020603050405020304"/>
                <a:cs typeface="Times New Roman" panose="02020603050405020304"/>
              </a:rPr>
              <a:t>PAS</a:t>
            </a:r>
          </a:p>
          <a:p>
            <a:pPr marL="1270" algn="ctr">
              <a:lnSpc>
                <a:spcPct val="100000"/>
              </a:lnSpc>
            </a:pPr>
            <a:r>
              <a:rPr lang="zh-CN" sz="1400">
                <a:latin typeface="Times New Roman" panose="02020603050405020304"/>
                <a:cs typeface="Times New Roman" panose="02020603050405020304"/>
              </a:rPr>
              <a:t>（</a:t>
            </a:r>
            <a:r>
              <a:rPr lang="zh-CN" sz="1400" spc="-5" dirty="0">
                <a:latin typeface="Times New Roman" panose="02020603050405020304"/>
                <a:cs typeface="Times New Roman" panose="02020603050405020304"/>
                <a:sym typeface="+mn-ea"/>
              </a:rPr>
              <a:t>静液挤压</a:t>
            </a:r>
            <a:r>
              <a:rPr lang="zh-CN" sz="1400">
                <a:latin typeface="Times New Roman" panose="02020603050405020304"/>
                <a:cs typeface="Times New Roman" panose="02020603050405020304"/>
              </a:rPr>
              <a:t>后的纳米晶体钛）</a:t>
            </a:r>
          </a:p>
        </p:txBody>
      </p:sp>
      <p:grpSp>
        <p:nvGrpSpPr>
          <p:cNvPr id="9" name="object 9"/>
          <p:cNvGrpSpPr/>
          <p:nvPr/>
        </p:nvGrpSpPr>
        <p:grpSpPr>
          <a:xfrm>
            <a:off x="838200" y="3038855"/>
            <a:ext cx="2097405" cy="1813560"/>
            <a:chOff x="838200" y="3038855"/>
            <a:chExt cx="2097405" cy="1813560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4107" y="3038855"/>
              <a:ext cx="2071115" cy="178155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838200" y="4544567"/>
              <a:ext cx="1224280" cy="307975"/>
            </a:xfrm>
            <a:custGeom>
              <a:avLst/>
              <a:gdLst/>
              <a:ahLst/>
              <a:cxnLst/>
              <a:rect l="l" t="t" r="r" b="b"/>
              <a:pathLst>
                <a:path w="1224280" h="307975">
                  <a:moveTo>
                    <a:pt x="1223772" y="0"/>
                  </a:moveTo>
                  <a:lnTo>
                    <a:pt x="0" y="0"/>
                  </a:lnTo>
                  <a:lnTo>
                    <a:pt x="0" y="307847"/>
                  </a:lnTo>
                  <a:lnTo>
                    <a:pt x="1223772" y="307847"/>
                  </a:lnTo>
                  <a:lnTo>
                    <a:pt x="12237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071168" y="4566030"/>
            <a:ext cx="75565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Calibri" panose="020F0502020204030204"/>
                <a:cs typeface="Calibri" panose="020F0502020204030204"/>
              </a:rPr>
              <a:t>d</a:t>
            </a:r>
            <a:r>
              <a:rPr sz="1400" b="1" spc="-30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b="1" dirty="0">
                <a:latin typeface="Calibri" panose="020F0502020204030204"/>
                <a:cs typeface="Calibri" panose="020F0502020204030204"/>
              </a:rPr>
              <a:t>=</a:t>
            </a:r>
            <a:r>
              <a:rPr sz="1400" b="1" spc="-40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b="1" dirty="0">
                <a:latin typeface="Calibri" panose="020F0502020204030204"/>
                <a:cs typeface="Calibri" panose="020F0502020204030204"/>
              </a:rPr>
              <a:t>70</a:t>
            </a:r>
            <a:r>
              <a:rPr sz="1400" b="1" spc="-30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b="1" spc="-5" dirty="0">
                <a:latin typeface="Calibri" panose="020F0502020204030204"/>
                <a:cs typeface="Calibri" panose="020F0502020204030204"/>
              </a:rPr>
              <a:t>µm</a:t>
            </a:r>
            <a:endParaRPr sz="14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62762" y="5020183"/>
            <a:ext cx="2512695" cy="6584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Coarse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grained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titanium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before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HE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2540" algn="ctr">
              <a:lnSpc>
                <a:spcPct val="100000"/>
              </a:lnSpc>
            </a:pPr>
            <a:r>
              <a:rPr sz="1400" i="1" spc="-5" dirty="0">
                <a:latin typeface="Times New Roman" panose="02020603050405020304"/>
                <a:cs typeface="Times New Roman" panose="02020603050405020304"/>
              </a:rPr>
              <a:t>IHPP</a:t>
            </a:r>
            <a:r>
              <a:rPr sz="1400" i="1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spc="-65" dirty="0">
                <a:latin typeface="Times New Roman" panose="02020603050405020304"/>
                <a:cs typeface="Times New Roman" panose="02020603050405020304"/>
              </a:rPr>
              <a:t>PAS</a:t>
            </a:r>
          </a:p>
          <a:p>
            <a:pPr marL="2540" algn="ctr">
              <a:lnSpc>
                <a:spcPct val="100000"/>
              </a:lnSpc>
            </a:pPr>
            <a:r>
              <a:rPr lang="zh-CN" sz="1400">
                <a:latin typeface="Times New Roman" panose="02020603050405020304"/>
                <a:cs typeface="Times New Roman" panose="02020603050405020304"/>
              </a:rPr>
              <a:t>（</a:t>
            </a:r>
            <a:r>
              <a:rPr lang="zh-CN" sz="1400" spc="-5" dirty="0">
                <a:latin typeface="Times New Roman" panose="02020603050405020304"/>
                <a:cs typeface="Times New Roman" panose="02020603050405020304"/>
                <a:sym typeface="+mn-ea"/>
              </a:rPr>
              <a:t>静液挤压</a:t>
            </a:r>
            <a:r>
              <a:rPr lang="zh-CN" sz="1400">
                <a:latin typeface="Times New Roman" panose="02020603050405020304"/>
                <a:cs typeface="Times New Roman" panose="02020603050405020304"/>
              </a:rPr>
              <a:t>前的粗粒钛）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7923530" y="2276728"/>
            <a:ext cx="2768600" cy="579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imes New Roman" panose="02020603050405020304"/>
                <a:cs typeface="Times New Roman" panose="02020603050405020304"/>
              </a:rPr>
              <a:t>Improving</a:t>
            </a:r>
            <a:r>
              <a:rPr sz="18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material</a:t>
            </a:r>
            <a:r>
              <a:rPr sz="18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properties</a:t>
            </a: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imes New Roman" panose="02020603050405020304"/>
                <a:cs typeface="Times New Roman" panose="02020603050405020304"/>
              </a:rPr>
              <a:t>（改善材料性能）</a:t>
            </a:r>
            <a:endParaRPr lang="zh-CN" sz="1800">
              <a:latin typeface="Times New Roman" panose="02020603050405020304"/>
              <a:cs typeface="Times New Roman" panose="02020603050405020304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7450835" y="2689860"/>
            <a:ext cx="3014345" cy="2478405"/>
            <a:chOff x="7450835" y="2689860"/>
            <a:chExt cx="3014345" cy="2478405"/>
          </a:xfrm>
        </p:grpSpPr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44650" y="3167036"/>
              <a:ext cx="2820463" cy="1584623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7450835" y="2689860"/>
              <a:ext cx="307975" cy="2478405"/>
            </a:xfrm>
            <a:custGeom>
              <a:avLst/>
              <a:gdLst/>
              <a:ahLst/>
              <a:cxnLst/>
              <a:rect l="l" t="t" r="r" b="b"/>
              <a:pathLst>
                <a:path w="307975" h="2478404">
                  <a:moveTo>
                    <a:pt x="307848" y="0"/>
                  </a:moveTo>
                  <a:lnTo>
                    <a:pt x="0" y="0"/>
                  </a:lnTo>
                  <a:lnTo>
                    <a:pt x="0" y="2478024"/>
                  </a:lnTo>
                  <a:lnTo>
                    <a:pt x="307848" y="2478024"/>
                  </a:lnTo>
                  <a:lnTo>
                    <a:pt x="3078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7851140" y="4949444"/>
            <a:ext cx="2494280" cy="6584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2540" algn="ctr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Times New Roman" panose="02020603050405020304"/>
                <a:cs typeface="Times New Roman" panose="02020603050405020304"/>
              </a:rPr>
              <a:t>Comparison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 titanium strength </a:t>
            </a:r>
            <a:r>
              <a:rPr sz="14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coarse grained and 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nanocrystalline </a:t>
            </a:r>
            <a:r>
              <a:rPr sz="1400" spc="-3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spc="-5" dirty="0">
                <a:latin typeface="Times New Roman" panose="02020603050405020304"/>
                <a:cs typeface="Times New Roman" panose="02020603050405020304"/>
              </a:rPr>
              <a:t>IHPP</a:t>
            </a:r>
            <a:r>
              <a:rPr sz="1400" i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spc="-65" dirty="0">
                <a:latin typeface="Times New Roman" panose="02020603050405020304"/>
                <a:cs typeface="Times New Roman" panose="02020603050405020304"/>
              </a:rPr>
              <a:t>PAS</a:t>
            </a:r>
            <a:endParaRPr lang="zh-CN" sz="1400">
              <a:latin typeface="Times New Roman" panose="02020603050405020304"/>
              <a:cs typeface="Times New Roman" panose="02020603050405020304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5937250" y="3687826"/>
            <a:ext cx="982344" cy="598170"/>
            <a:chOff x="5937250" y="3687826"/>
            <a:chExt cx="982344" cy="598170"/>
          </a:xfrm>
        </p:grpSpPr>
        <p:sp>
          <p:nvSpPr>
            <p:cNvPr id="20" name="object 20"/>
            <p:cNvSpPr/>
            <p:nvPr/>
          </p:nvSpPr>
          <p:spPr>
            <a:xfrm>
              <a:off x="5943600" y="3694176"/>
              <a:ext cx="969644" cy="585470"/>
            </a:xfrm>
            <a:custGeom>
              <a:avLst/>
              <a:gdLst/>
              <a:ahLst/>
              <a:cxnLst/>
              <a:rect l="l" t="t" r="r" b="b"/>
              <a:pathLst>
                <a:path w="969645" h="585470">
                  <a:moveTo>
                    <a:pt x="676655" y="0"/>
                  </a:moveTo>
                  <a:lnTo>
                    <a:pt x="676655" y="146304"/>
                  </a:lnTo>
                  <a:lnTo>
                    <a:pt x="0" y="146304"/>
                  </a:lnTo>
                  <a:lnTo>
                    <a:pt x="0" y="438912"/>
                  </a:lnTo>
                  <a:lnTo>
                    <a:pt x="676655" y="438912"/>
                  </a:lnTo>
                  <a:lnTo>
                    <a:pt x="676655" y="585216"/>
                  </a:lnTo>
                  <a:lnTo>
                    <a:pt x="969264" y="292607"/>
                  </a:lnTo>
                  <a:lnTo>
                    <a:pt x="676655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943600" y="3694176"/>
              <a:ext cx="969644" cy="585470"/>
            </a:xfrm>
            <a:custGeom>
              <a:avLst/>
              <a:gdLst/>
              <a:ahLst/>
              <a:cxnLst/>
              <a:rect l="l" t="t" r="r" b="b"/>
              <a:pathLst>
                <a:path w="969645" h="585470">
                  <a:moveTo>
                    <a:pt x="0" y="146304"/>
                  </a:moveTo>
                  <a:lnTo>
                    <a:pt x="676655" y="146304"/>
                  </a:lnTo>
                  <a:lnTo>
                    <a:pt x="676655" y="0"/>
                  </a:lnTo>
                  <a:lnTo>
                    <a:pt x="969264" y="292607"/>
                  </a:lnTo>
                  <a:lnTo>
                    <a:pt x="676655" y="585216"/>
                  </a:lnTo>
                  <a:lnTo>
                    <a:pt x="676655" y="438912"/>
                  </a:lnTo>
                  <a:lnTo>
                    <a:pt x="0" y="438912"/>
                  </a:lnTo>
                  <a:lnTo>
                    <a:pt x="0" y="146304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7517765" y="2792177"/>
            <a:ext cx="203835" cy="229870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35"/>
              </a:lnSpc>
            </a:pPr>
            <a:r>
              <a:rPr sz="1400" spc="-5" dirty="0">
                <a:latin typeface="Calibri" panose="020F0502020204030204"/>
                <a:cs typeface="Calibri" panose="020F0502020204030204"/>
              </a:rPr>
              <a:t>Ultimate</a:t>
            </a:r>
            <a:r>
              <a:rPr sz="1400" spc="-15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spc="-5" dirty="0">
                <a:latin typeface="Calibri" panose="020F0502020204030204"/>
                <a:cs typeface="Calibri" panose="020F0502020204030204"/>
              </a:rPr>
              <a:t>tensile</a:t>
            </a:r>
            <a:r>
              <a:rPr sz="14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spc="-10" dirty="0">
                <a:latin typeface="Calibri" panose="020F0502020204030204"/>
                <a:cs typeface="Calibri" panose="020F0502020204030204"/>
              </a:rPr>
              <a:t>strength</a:t>
            </a:r>
            <a:r>
              <a:rPr sz="1400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spc="-5" dirty="0">
                <a:latin typeface="Calibri" panose="020F0502020204030204"/>
                <a:cs typeface="Calibri" panose="020F0502020204030204"/>
              </a:rPr>
              <a:t>[MPa]</a:t>
            </a:r>
            <a:endParaRPr sz="14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25" name="文本框 24"/>
          <p:cNvSpPr txBox="1"/>
          <p:nvPr/>
        </p:nvSpPr>
        <p:spPr>
          <a:xfrm rot="16200000">
            <a:off x="6530975" y="3846195"/>
            <a:ext cx="166624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400" spc="-5" dirty="0">
                <a:latin typeface="Calibri" panose="020F0502020204030204"/>
                <a:cs typeface="Calibri" panose="020F0502020204030204"/>
              </a:rPr>
              <a:t>极限拉伸强度[MPa]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7759065" y="5689600"/>
            <a:ext cx="32899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400" spc="-5" dirty="0">
                <a:latin typeface="Times New Roman" panose="02020603050405020304"/>
                <a:cs typeface="Times New Roman" panose="02020603050405020304"/>
                <a:sym typeface="+mn-ea"/>
              </a:rPr>
              <a:t>（粗粒钛和纳米晶体钛强度的比较 ）</a:t>
            </a:r>
            <a:endParaRPr lang="zh-CN" dirty="0">
              <a:latin typeface="Times New Roman" panose="02020603050405020304"/>
              <a:cs typeface="Times New Roman" panose="02020603050405020304"/>
            </a:endParaRPr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3155" y="1935400"/>
            <a:ext cx="2958465" cy="1896110"/>
            <a:chOff x="713155" y="1935400"/>
            <a:chExt cx="2958465" cy="18961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3155" y="1935400"/>
              <a:ext cx="2139849" cy="102885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54351" y="2788919"/>
              <a:ext cx="1616964" cy="1042415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421258" y="1270127"/>
            <a:ext cx="5700395" cy="869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Wingdings" panose="05000000000000000000"/>
              <a:buChar char=""/>
              <a:tabLst>
                <a:tab pos="299720" algn="l"/>
              </a:tabLst>
            </a:pPr>
            <a:r>
              <a:rPr sz="1800" b="1" spc="-5" dirty="0">
                <a:latin typeface="Times New Roman" panose="02020603050405020304"/>
                <a:cs typeface="Times New Roman" panose="02020603050405020304"/>
              </a:rPr>
              <a:t>Unconventional</a:t>
            </a:r>
            <a:r>
              <a:rPr sz="1800" b="1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spc="-10" dirty="0">
                <a:latin typeface="Times New Roman" panose="02020603050405020304"/>
                <a:cs typeface="Times New Roman" panose="02020603050405020304"/>
              </a:rPr>
              <a:t>severe</a:t>
            </a:r>
            <a:r>
              <a:rPr sz="1800" b="1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spc="-5" dirty="0">
                <a:latin typeface="Times New Roman" panose="02020603050405020304"/>
                <a:cs typeface="Times New Roman" panose="02020603050405020304"/>
              </a:rPr>
              <a:t>plastic</a:t>
            </a:r>
            <a:r>
              <a:rPr sz="1800" b="1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spc="-5" dirty="0">
                <a:latin typeface="Times New Roman" panose="02020603050405020304"/>
                <a:cs typeface="Times New Roman" panose="02020603050405020304"/>
              </a:rPr>
              <a:t>deformation</a:t>
            </a:r>
            <a:r>
              <a:rPr sz="1800" b="1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spc="-5" dirty="0">
                <a:latin typeface="Times New Roman" panose="02020603050405020304"/>
                <a:cs typeface="Times New Roman" panose="02020603050405020304"/>
              </a:rPr>
              <a:t>techniques</a:t>
            </a:r>
            <a:r>
              <a:rPr sz="1800" b="1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dirty="0">
                <a:latin typeface="Times New Roman" panose="02020603050405020304"/>
                <a:cs typeface="Times New Roman" panose="02020603050405020304"/>
              </a:rPr>
              <a:t>:</a:t>
            </a:r>
          </a:p>
          <a:p>
            <a:pPr marL="12065" indent="0">
              <a:lnSpc>
                <a:spcPct val="100000"/>
              </a:lnSpc>
              <a:spcBef>
                <a:spcPts val="100"/>
              </a:spcBef>
              <a:buFont typeface="Wingdings" panose="05000000000000000000"/>
              <a:buNone/>
              <a:tabLst>
                <a:tab pos="299720" algn="l"/>
              </a:tabLst>
            </a:pPr>
            <a:r>
              <a:rPr lang="zh-CN" b="1" dirty="0">
                <a:latin typeface="Times New Roman" panose="02020603050405020304"/>
                <a:cs typeface="Times New Roman" panose="02020603050405020304"/>
                <a:sym typeface="+mn-ea"/>
              </a:rPr>
              <a:t>   （非传统的严重塑性变形技术 :）</a:t>
            </a:r>
            <a:endParaRPr>
              <a:latin typeface="Times New Roman" panose="02020603050405020304"/>
              <a:cs typeface="Times New Roman" panose="02020603050405020304"/>
            </a:endParaRPr>
          </a:p>
          <a:p>
            <a:pPr marL="12065" indent="0">
              <a:lnSpc>
                <a:spcPct val="100000"/>
              </a:lnSpc>
              <a:spcBef>
                <a:spcPts val="100"/>
              </a:spcBef>
              <a:buFont typeface="Wingdings" panose="05000000000000000000"/>
              <a:buNone/>
              <a:tabLst>
                <a:tab pos="299720" algn="l"/>
              </a:tabLst>
            </a:pPr>
            <a:endParaRPr sz="18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0780" y="241484"/>
            <a:ext cx="1725003" cy="831272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102563" y="3859148"/>
            <a:ext cx="203263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55905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Times New Roman" panose="02020603050405020304"/>
                <a:cs typeface="Times New Roman" panose="02020603050405020304"/>
              </a:rPr>
              <a:t>Samples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after 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ECAP, 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aluminum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alloys,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spc="-5" dirty="0">
                <a:latin typeface="Times New Roman" panose="02020603050405020304"/>
                <a:cs typeface="Times New Roman" panose="02020603050405020304"/>
              </a:rPr>
              <a:t>IHPP</a:t>
            </a:r>
            <a:r>
              <a:rPr sz="1400" i="1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spc="-65" dirty="0">
                <a:latin typeface="Times New Roman" panose="02020603050405020304"/>
                <a:cs typeface="Times New Roman" panose="02020603050405020304"/>
              </a:rPr>
              <a:t>PAS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87552" y="4354067"/>
            <a:ext cx="2299716" cy="138074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956047" y="4354067"/>
            <a:ext cx="1627208" cy="1472171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801420" y="5762955"/>
            <a:ext cx="3118264" cy="671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3695" marR="5080" indent="-34163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Stress 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distribution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on the cross-section </a:t>
            </a:r>
            <a:r>
              <a:rPr sz="1400" spc="-3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ECAP</a:t>
            </a:r>
            <a:r>
              <a:rPr sz="14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process,</a:t>
            </a:r>
            <a:r>
              <a:rPr sz="1400" spc="3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spc="-5" dirty="0">
                <a:latin typeface="Times New Roman" panose="02020603050405020304"/>
                <a:cs typeface="Times New Roman" panose="02020603050405020304"/>
              </a:rPr>
              <a:t>IHPP</a:t>
            </a:r>
            <a:r>
              <a:rPr sz="1400" i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spc="-65" dirty="0">
                <a:latin typeface="Times New Roman" panose="02020603050405020304"/>
                <a:cs typeface="Times New Roman" panose="02020603050405020304"/>
              </a:rPr>
              <a:t>PAS</a:t>
            </a:r>
          </a:p>
          <a:p>
            <a:pPr marL="353695" marR="5080" indent="-341630">
              <a:lnSpc>
                <a:spcPct val="100000"/>
              </a:lnSpc>
              <a:spcBef>
                <a:spcPts val="100"/>
              </a:spcBef>
            </a:pPr>
            <a:r>
              <a:rPr lang="zh-CN" sz="1400" dirty="0">
                <a:latin typeface="Times New Roman" panose="02020603050405020304"/>
                <a:cs typeface="Times New Roman" panose="02020603050405020304"/>
              </a:rPr>
              <a:t>（ECAP过程中横截面上的应力分布）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183507" y="5762955"/>
            <a:ext cx="2977515" cy="671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7750" marR="5080" indent="-103505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Hardness 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distribution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on 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aluminium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plate </a:t>
            </a:r>
            <a:r>
              <a:rPr sz="1400" spc="-3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after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HPT**</a:t>
            </a:r>
          </a:p>
          <a:p>
            <a:pPr marL="1047750" marR="5080" indent="-1035050" algn="ctr">
              <a:lnSpc>
                <a:spcPct val="100000"/>
              </a:lnSpc>
              <a:spcBef>
                <a:spcPts val="100"/>
              </a:spcBef>
            </a:pPr>
            <a:r>
              <a:rPr lang="zh-CN" sz="1400">
                <a:latin typeface="Times New Roman" panose="02020603050405020304"/>
                <a:cs typeface="Times New Roman" panose="02020603050405020304"/>
              </a:rPr>
              <a:t>（</a:t>
            </a:r>
            <a:r>
              <a:rPr lang="en-US" altLang="zh-CN" sz="1400">
                <a:latin typeface="Times New Roman" panose="02020603050405020304"/>
                <a:cs typeface="Times New Roman" panose="02020603050405020304"/>
              </a:rPr>
              <a:t>HPT</a:t>
            </a:r>
            <a:r>
              <a:rPr lang="zh-CN" altLang="en-US" sz="1400">
                <a:latin typeface="Times New Roman" panose="02020603050405020304"/>
                <a:cs typeface="Times New Roman" panose="02020603050405020304"/>
              </a:rPr>
              <a:t>后的</a:t>
            </a:r>
            <a:r>
              <a:rPr lang="zh-CN" sz="1400">
                <a:latin typeface="Times New Roman" panose="02020603050405020304"/>
                <a:cs typeface="Times New Roman" panose="02020603050405020304"/>
              </a:rPr>
              <a:t>铝板上的硬度分布）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78739" y="6400596"/>
            <a:ext cx="11398885" cy="399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Times New Roman" panose="02020603050405020304"/>
                <a:cs typeface="Times New Roman" panose="02020603050405020304"/>
              </a:rPr>
              <a:t>*M.</a:t>
            </a:r>
            <a:r>
              <a:rPr sz="12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Gajdics</a:t>
            </a:r>
            <a:r>
              <a:rPr sz="1200" spc="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et</a:t>
            </a:r>
            <a:r>
              <a:rPr sz="1200" spc="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al.</a:t>
            </a:r>
            <a:r>
              <a:rPr sz="1200" spc="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Microstructural</a:t>
            </a:r>
            <a:r>
              <a:rPr sz="1200" spc="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Investigation</a:t>
            </a:r>
            <a:r>
              <a:rPr sz="1200" spc="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2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Nanocrystalline</a:t>
            </a:r>
            <a:r>
              <a:rPr sz="1200" spc="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Hydrogen-Storing</a:t>
            </a:r>
            <a:r>
              <a:rPr sz="1200" spc="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Mg-Titanate</a:t>
            </a:r>
            <a:r>
              <a:rPr sz="1200" spc="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Nanotube</a:t>
            </a:r>
            <a:r>
              <a:rPr sz="1200" spc="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Composites</a:t>
            </a:r>
            <a:r>
              <a:rPr sz="12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Processed</a:t>
            </a:r>
            <a:r>
              <a:rPr sz="1200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by</a:t>
            </a:r>
            <a:r>
              <a:rPr sz="12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High-Pressure</a:t>
            </a:r>
            <a:r>
              <a:rPr sz="12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Torsion</a:t>
            </a:r>
            <a:r>
              <a:rPr sz="12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12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Energies</a:t>
            </a:r>
            <a:r>
              <a:rPr sz="1200" spc="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2020,</a:t>
            </a:r>
            <a:r>
              <a:rPr sz="12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13(3),</a:t>
            </a:r>
            <a:r>
              <a:rPr sz="1200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563</a:t>
            </a:r>
          </a:p>
          <a:p>
            <a:pPr marL="13970">
              <a:lnSpc>
                <a:spcPct val="100000"/>
              </a:lnSpc>
              <a:spcBef>
                <a:spcPts val="65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**</a:t>
            </a:r>
            <a:r>
              <a:rPr sz="12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R.B.</a:t>
            </a:r>
            <a:r>
              <a:rPr sz="12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Figueiredo</a:t>
            </a:r>
            <a:r>
              <a:rPr sz="1200" spc="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et</a:t>
            </a:r>
            <a:r>
              <a:rPr sz="1200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al.</a:t>
            </a:r>
            <a:r>
              <a:rPr sz="12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An</a:t>
            </a:r>
            <a:r>
              <a:rPr sz="12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Evaluation</a:t>
            </a:r>
            <a:r>
              <a:rPr sz="1200" spc="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200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Homogeneity</a:t>
            </a:r>
            <a:r>
              <a:rPr sz="1200" spc="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2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Heterogeneity</a:t>
            </a:r>
            <a:r>
              <a:rPr sz="1200" spc="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2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MetalsProcessed</a:t>
            </a:r>
            <a:r>
              <a:rPr sz="1200" spc="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by</a:t>
            </a:r>
            <a:r>
              <a:rPr sz="12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High-Pressure</a:t>
            </a:r>
            <a:r>
              <a:rPr sz="12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Torsion,</a:t>
            </a:r>
            <a:r>
              <a:rPr sz="12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ACTA</a:t>
            </a:r>
            <a:r>
              <a:rPr sz="12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PHYSICA</a:t>
            </a:r>
            <a:r>
              <a:rPr sz="1200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POLONICA</a:t>
            </a:r>
            <a:r>
              <a:rPr sz="1200" spc="-9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2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No.3,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5" dirty="0">
                <a:latin typeface="Times New Roman" panose="02020603050405020304"/>
                <a:cs typeface="Times New Roman" panose="02020603050405020304"/>
              </a:rPr>
              <a:t>Vol</a:t>
            </a:r>
            <a:r>
              <a:rPr sz="12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122,</a:t>
            </a:r>
            <a:r>
              <a:rPr sz="12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2012</a:t>
            </a:r>
          </a:p>
        </p:txBody>
      </p:sp>
      <p:pic>
        <p:nvPicPr>
          <p:cNvPr id="13" name="object 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552188" y="2061203"/>
            <a:ext cx="2147316" cy="1685840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4273296" y="3859148"/>
            <a:ext cx="2797810" cy="455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Mg base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composite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sample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after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HPT*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400">
                <a:latin typeface="Times New Roman" panose="02020603050405020304"/>
                <a:cs typeface="Times New Roman" panose="02020603050405020304"/>
              </a:rPr>
              <a:t>（HPT*后的镁基复合样品）</a:t>
            </a:r>
          </a:p>
        </p:txBody>
      </p:sp>
      <p:grpSp>
        <p:nvGrpSpPr>
          <p:cNvPr id="15" name="object 15"/>
          <p:cNvGrpSpPr/>
          <p:nvPr/>
        </p:nvGrpSpPr>
        <p:grpSpPr>
          <a:xfrm>
            <a:off x="7613268" y="2660456"/>
            <a:ext cx="4067810" cy="1918335"/>
            <a:chOff x="7613268" y="2660456"/>
            <a:chExt cx="4067810" cy="1918335"/>
          </a:xfrm>
        </p:grpSpPr>
        <p:sp>
          <p:nvSpPr>
            <p:cNvPr id="16" name="object 16"/>
            <p:cNvSpPr/>
            <p:nvPr/>
          </p:nvSpPr>
          <p:spPr>
            <a:xfrm>
              <a:off x="7619618" y="2666806"/>
              <a:ext cx="4055110" cy="1905635"/>
            </a:xfrm>
            <a:custGeom>
              <a:avLst/>
              <a:gdLst/>
              <a:ahLst/>
              <a:cxnLst/>
              <a:rect l="l" t="t" r="r" b="b"/>
              <a:pathLst>
                <a:path w="4055109" h="1905635">
                  <a:moveTo>
                    <a:pt x="2155322" y="0"/>
                  </a:moveTo>
                  <a:lnTo>
                    <a:pt x="2101585" y="295"/>
                  </a:lnTo>
                  <a:lnTo>
                    <a:pt x="2047772" y="1357"/>
                  </a:lnTo>
                  <a:lnTo>
                    <a:pt x="1993916" y="3190"/>
                  </a:lnTo>
                  <a:lnTo>
                    <a:pt x="1940048" y="5800"/>
                  </a:lnTo>
                  <a:lnTo>
                    <a:pt x="1886198" y="9192"/>
                  </a:lnTo>
                  <a:lnTo>
                    <a:pt x="1832400" y="13371"/>
                  </a:lnTo>
                  <a:lnTo>
                    <a:pt x="1778684" y="18343"/>
                  </a:lnTo>
                  <a:lnTo>
                    <a:pt x="1725082" y="24112"/>
                  </a:lnTo>
                  <a:lnTo>
                    <a:pt x="1671626" y="30685"/>
                  </a:lnTo>
                  <a:lnTo>
                    <a:pt x="1618347" y="38067"/>
                  </a:lnTo>
                  <a:lnTo>
                    <a:pt x="1565277" y="46262"/>
                  </a:lnTo>
                  <a:lnTo>
                    <a:pt x="1512447" y="55277"/>
                  </a:lnTo>
                  <a:lnTo>
                    <a:pt x="1459889" y="65116"/>
                  </a:lnTo>
                  <a:lnTo>
                    <a:pt x="1407635" y="75785"/>
                  </a:lnTo>
                  <a:lnTo>
                    <a:pt x="1355715" y="87289"/>
                  </a:lnTo>
                  <a:lnTo>
                    <a:pt x="1304162" y="99634"/>
                  </a:lnTo>
                  <a:lnTo>
                    <a:pt x="1243548" y="115365"/>
                  </a:lnTo>
                  <a:lnTo>
                    <a:pt x="1184533" y="132026"/>
                  </a:lnTo>
                  <a:lnTo>
                    <a:pt x="1127133" y="149590"/>
                  </a:lnTo>
                  <a:lnTo>
                    <a:pt x="1071369" y="168030"/>
                  </a:lnTo>
                  <a:lnTo>
                    <a:pt x="1017257" y="187319"/>
                  </a:lnTo>
                  <a:lnTo>
                    <a:pt x="964816" y="207431"/>
                  </a:lnTo>
                  <a:lnTo>
                    <a:pt x="914064" y="228338"/>
                  </a:lnTo>
                  <a:lnTo>
                    <a:pt x="865020" y="250013"/>
                  </a:lnTo>
                  <a:lnTo>
                    <a:pt x="817701" y="272429"/>
                  </a:lnTo>
                  <a:lnTo>
                    <a:pt x="772126" y="295560"/>
                  </a:lnTo>
                  <a:lnTo>
                    <a:pt x="728312" y="319378"/>
                  </a:lnTo>
                  <a:lnTo>
                    <a:pt x="686279" y="343856"/>
                  </a:lnTo>
                  <a:lnTo>
                    <a:pt x="646044" y="368967"/>
                  </a:lnTo>
                  <a:lnTo>
                    <a:pt x="607624" y="394685"/>
                  </a:lnTo>
                  <a:lnTo>
                    <a:pt x="571040" y="420982"/>
                  </a:lnTo>
                  <a:lnTo>
                    <a:pt x="536308" y="447831"/>
                  </a:lnTo>
                  <a:lnTo>
                    <a:pt x="503447" y="475206"/>
                  </a:lnTo>
                  <a:lnTo>
                    <a:pt x="472474" y="503079"/>
                  </a:lnTo>
                  <a:lnTo>
                    <a:pt x="443409" y="531423"/>
                  </a:lnTo>
                  <a:lnTo>
                    <a:pt x="416269" y="560211"/>
                  </a:lnTo>
                  <a:lnTo>
                    <a:pt x="391073" y="589417"/>
                  </a:lnTo>
                  <a:lnTo>
                    <a:pt x="346583" y="648973"/>
                  </a:lnTo>
                  <a:lnTo>
                    <a:pt x="310084" y="709874"/>
                  </a:lnTo>
                  <a:lnTo>
                    <a:pt x="281722" y="771904"/>
                  </a:lnTo>
                  <a:lnTo>
                    <a:pt x="261643" y="834848"/>
                  </a:lnTo>
                  <a:lnTo>
                    <a:pt x="249991" y="898489"/>
                  </a:lnTo>
                  <a:lnTo>
                    <a:pt x="246912" y="962612"/>
                  </a:lnTo>
                  <a:lnTo>
                    <a:pt x="248633" y="994787"/>
                  </a:lnTo>
                  <a:lnTo>
                    <a:pt x="258686" y="1059228"/>
                  </a:lnTo>
                  <a:lnTo>
                    <a:pt x="277675" y="1123610"/>
                  </a:lnTo>
                  <a:lnTo>
                    <a:pt x="305745" y="1187718"/>
                  </a:lnTo>
                  <a:lnTo>
                    <a:pt x="343042" y="1251336"/>
                  </a:lnTo>
                  <a:lnTo>
                    <a:pt x="365195" y="1282894"/>
                  </a:lnTo>
                  <a:lnTo>
                    <a:pt x="389710" y="1314248"/>
                  </a:lnTo>
                  <a:lnTo>
                    <a:pt x="416605" y="1345372"/>
                  </a:lnTo>
                  <a:lnTo>
                    <a:pt x="445897" y="1376238"/>
                  </a:lnTo>
                  <a:lnTo>
                    <a:pt x="0" y="1775653"/>
                  </a:lnTo>
                  <a:lnTo>
                    <a:pt x="887095" y="1665036"/>
                  </a:lnTo>
                  <a:lnTo>
                    <a:pt x="927986" y="1682695"/>
                  </a:lnTo>
                  <a:lnTo>
                    <a:pt x="969674" y="1699695"/>
                  </a:lnTo>
                  <a:lnTo>
                    <a:pt x="1012129" y="1716035"/>
                  </a:lnTo>
                  <a:lnTo>
                    <a:pt x="1055321" y="1731713"/>
                  </a:lnTo>
                  <a:lnTo>
                    <a:pt x="1099220" y="1746728"/>
                  </a:lnTo>
                  <a:lnTo>
                    <a:pt x="1143797" y="1761076"/>
                  </a:lnTo>
                  <a:lnTo>
                    <a:pt x="1189021" y="1774757"/>
                  </a:lnTo>
                  <a:lnTo>
                    <a:pt x="1234863" y="1787768"/>
                  </a:lnTo>
                  <a:lnTo>
                    <a:pt x="1281294" y="1800107"/>
                  </a:lnTo>
                  <a:lnTo>
                    <a:pt x="1328282" y="1811772"/>
                  </a:lnTo>
                  <a:lnTo>
                    <a:pt x="1375800" y="1822761"/>
                  </a:lnTo>
                  <a:lnTo>
                    <a:pt x="1423816" y="1833073"/>
                  </a:lnTo>
                  <a:lnTo>
                    <a:pt x="1472301" y="1842705"/>
                  </a:lnTo>
                  <a:lnTo>
                    <a:pt x="1521225" y="1851656"/>
                  </a:lnTo>
                  <a:lnTo>
                    <a:pt x="1570560" y="1859922"/>
                  </a:lnTo>
                  <a:lnTo>
                    <a:pt x="1620273" y="1867504"/>
                  </a:lnTo>
                  <a:lnTo>
                    <a:pt x="1670337" y="1874398"/>
                  </a:lnTo>
                  <a:lnTo>
                    <a:pt x="1720721" y="1880602"/>
                  </a:lnTo>
                  <a:lnTo>
                    <a:pt x="1771396" y="1886115"/>
                  </a:lnTo>
                  <a:lnTo>
                    <a:pt x="1822331" y="1890934"/>
                  </a:lnTo>
                  <a:lnTo>
                    <a:pt x="1873497" y="1895058"/>
                  </a:lnTo>
                  <a:lnTo>
                    <a:pt x="1924864" y="1898485"/>
                  </a:lnTo>
                  <a:lnTo>
                    <a:pt x="1976403" y="1901212"/>
                  </a:lnTo>
                  <a:lnTo>
                    <a:pt x="2028083" y="1903238"/>
                  </a:lnTo>
                  <a:lnTo>
                    <a:pt x="2079876" y="1904561"/>
                  </a:lnTo>
                  <a:lnTo>
                    <a:pt x="2131750" y="1905179"/>
                  </a:lnTo>
                  <a:lnTo>
                    <a:pt x="2183676" y="1905089"/>
                  </a:lnTo>
                  <a:lnTo>
                    <a:pt x="2235626" y="1904291"/>
                  </a:lnTo>
                  <a:lnTo>
                    <a:pt x="2287568" y="1902781"/>
                  </a:lnTo>
                  <a:lnTo>
                    <a:pt x="2339472" y="1900558"/>
                  </a:lnTo>
                  <a:lnTo>
                    <a:pt x="2391311" y="1897620"/>
                  </a:lnTo>
                  <a:lnTo>
                    <a:pt x="2443052" y="1893966"/>
                  </a:lnTo>
                  <a:lnTo>
                    <a:pt x="2494668" y="1889592"/>
                  </a:lnTo>
                  <a:lnTo>
                    <a:pt x="2546127" y="1884497"/>
                  </a:lnTo>
                  <a:lnTo>
                    <a:pt x="2597400" y="1878680"/>
                  </a:lnTo>
                  <a:lnTo>
                    <a:pt x="2648458" y="1872137"/>
                  </a:lnTo>
                  <a:lnTo>
                    <a:pt x="2699271" y="1864868"/>
                  </a:lnTo>
                  <a:lnTo>
                    <a:pt x="2749808" y="1856870"/>
                  </a:lnTo>
                  <a:lnTo>
                    <a:pt x="2800041" y="1848141"/>
                  </a:lnTo>
                  <a:lnTo>
                    <a:pt x="2849939" y="1838680"/>
                  </a:lnTo>
                  <a:lnTo>
                    <a:pt x="2899472" y="1828483"/>
                  </a:lnTo>
                  <a:lnTo>
                    <a:pt x="2948611" y="1817551"/>
                  </a:lnTo>
                  <a:lnTo>
                    <a:pt x="2997327" y="1805879"/>
                  </a:lnTo>
                  <a:lnTo>
                    <a:pt x="3057941" y="1790140"/>
                  </a:lnTo>
                  <a:lnTo>
                    <a:pt x="3116956" y="1773472"/>
                  </a:lnTo>
                  <a:lnTo>
                    <a:pt x="3174356" y="1755900"/>
                  </a:lnTo>
                  <a:lnTo>
                    <a:pt x="3230120" y="1737453"/>
                  </a:lnTo>
                  <a:lnTo>
                    <a:pt x="3284232" y="1718157"/>
                  </a:lnTo>
                  <a:lnTo>
                    <a:pt x="3336673" y="1698039"/>
                  </a:lnTo>
                  <a:lnTo>
                    <a:pt x="3387425" y="1677126"/>
                  </a:lnTo>
                  <a:lnTo>
                    <a:pt x="3436469" y="1655445"/>
                  </a:lnTo>
                  <a:lnTo>
                    <a:pt x="3483788" y="1633023"/>
                  </a:lnTo>
                  <a:lnTo>
                    <a:pt x="3529363" y="1609887"/>
                  </a:lnTo>
                  <a:lnTo>
                    <a:pt x="3573177" y="1586064"/>
                  </a:lnTo>
                  <a:lnTo>
                    <a:pt x="3615210" y="1561582"/>
                  </a:lnTo>
                  <a:lnTo>
                    <a:pt x="3655445" y="1536466"/>
                  </a:lnTo>
                  <a:lnTo>
                    <a:pt x="3693865" y="1510744"/>
                  </a:lnTo>
                  <a:lnTo>
                    <a:pt x="3730449" y="1484443"/>
                  </a:lnTo>
                  <a:lnTo>
                    <a:pt x="3765181" y="1457590"/>
                  </a:lnTo>
                  <a:lnTo>
                    <a:pt x="3798042" y="1430212"/>
                  </a:lnTo>
                  <a:lnTo>
                    <a:pt x="3829015" y="1402336"/>
                  </a:lnTo>
                  <a:lnTo>
                    <a:pt x="3858080" y="1373989"/>
                  </a:lnTo>
                  <a:lnTo>
                    <a:pt x="3885220" y="1345198"/>
                  </a:lnTo>
                  <a:lnTo>
                    <a:pt x="3910416" y="1315990"/>
                  </a:lnTo>
                  <a:lnTo>
                    <a:pt x="3954906" y="1256430"/>
                  </a:lnTo>
                  <a:lnTo>
                    <a:pt x="3991405" y="1195525"/>
                  </a:lnTo>
                  <a:lnTo>
                    <a:pt x="4019767" y="1133491"/>
                  </a:lnTo>
                  <a:lnTo>
                    <a:pt x="4039846" y="1070545"/>
                  </a:lnTo>
                  <a:lnTo>
                    <a:pt x="4051498" y="1006901"/>
                  </a:lnTo>
                  <a:lnTo>
                    <a:pt x="4054577" y="942777"/>
                  </a:lnTo>
                  <a:lnTo>
                    <a:pt x="4052856" y="910601"/>
                  </a:lnTo>
                  <a:lnTo>
                    <a:pt x="4042803" y="846160"/>
                  </a:lnTo>
                  <a:lnTo>
                    <a:pt x="4023814" y="781777"/>
                  </a:lnTo>
                  <a:lnTo>
                    <a:pt x="3995744" y="717668"/>
                  </a:lnTo>
                  <a:lnTo>
                    <a:pt x="3958447" y="654050"/>
                  </a:lnTo>
                  <a:lnTo>
                    <a:pt x="3936294" y="622492"/>
                  </a:lnTo>
                  <a:lnTo>
                    <a:pt x="3911779" y="591138"/>
                  </a:lnTo>
                  <a:lnTo>
                    <a:pt x="3884884" y="560014"/>
                  </a:lnTo>
                  <a:lnTo>
                    <a:pt x="3855592" y="529148"/>
                  </a:lnTo>
                  <a:lnTo>
                    <a:pt x="3801959" y="478861"/>
                  </a:lnTo>
                  <a:lnTo>
                    <a:pt x="3743223" y="430828"/>
                  </a:lnTo>
                  <a:lnTo>
                    <a:pt x="3712021" y="407670"/>
                  </a:lnTo>
                  <a:lnTo>
                    <a:pt x="3679639" y="385091"/>
                  </a:lnTo>
                  <a:lnTo>
                    <a:pt x="3646107" y="363098"/>
                  </a:lnTo>
                  <a:lnTo>
                    <a:pt x="3611458" y="341695"/>
                  </a:lnTo>
                  <a:lnTo>
                    <a:pt x="3575722" y="320887"/>
                  </a:lnTo>
                  <a:lnTo>
                    <a:pt x="3538933" y="300680"/>
                  </a:lnTo>
                  <a:lnTo>
                    <a:pt x="3501120" y="281080"/>
                  </a:lnTo>
                  <a:lnTo>
                    <a:pt x="3462317" y="262090"/>
                  </a:lnTo>
                  <a:lnTo>
                    <a:pt x="3422553" y="243718"/>
                  </a:lnTo>
                  <a:lnTo>
                    <a:pt x="3381862" y="225968"/>
                  </a:lnTo>
                  <a:lnTo>
                    <a:pt x="3340274" y="208845"/>
                  </a:lnTo>
                  <a:lnTo>
                    <a:pt x="3297821" y="192356"/>
                  </a:lnTo>
                  <a:lnTo>
                    <a:pt x="3254535" y="176504"/>
                  </a:lnTo>
                  <a:lnTo>
                    <a:pt x="3210447" y="161296"/>
                  </a:lnTo>
                  <a:lnTo>
                    <a:pt x="3165589" y="146736"/>
                  </a:lnTo>
                  <a:lnTo>
                    <a:pt x="3119992" y="132831"/>
                  </a:lnTo>
                  <a:lnTo>
                    <a:pt x="3073688" y="119585"/>
                  </a:lnTo>
                  <a:lnTo>
                    <a:pt x="3026709" y="107004"/>
                  </a:lnTo>
                  <a:lnTo>
                    <a:pt x="2979086" y="95093"/>
                  </a:lnTo>
                  <a:lnTo>
                    <a:pt x="2930851" y="83858"/>
                  </a:lnTo>
                  <a:lnTo>
                    <a:pt x="2882035" y="73303"/>
                  </a:lnTo>
                  <a:lnTo>
                    <a:pt x="2832670" y="63434"/>
                  </a:lnTo>
                  <a:lnTo>
                    <a:pt x="2782787" y="54257"/>
                  </a:lnTo>
                  <a:lnTo>
                    <a:pt x="2732419" y="45777"/>
                  </a:lnTo>
                  <a:lnTo>
                    <a:pt x="2681596" y="37998"/>
                  </a:lnTo>
                  <a:lnTo>
                    <a:pt x="2630350" y="30927"/>
                  </a:lnTo>
                  <a:lnTo>
                    <a:pt x="2578713" y="24569"/>
                  </a:lnTo>
                  <a:lnTo>
                    <a:pt x="2526716" y="18929"/>
                  </a:lnTo>
                  <a:lnTo>
                    <a:pt x="2474391" y="14012"/>
                  </a:lnTo>
                  <a:lnTo>
                    <a:pt x="2421770" y="9824"/>
                  </a:lnTo>
                  <a:lnTo>
                    <a:pt x="2368884" y="6369"/>
                  </a:lnTo>
                  <a:lnTo>
                    <a:pt x="2315764" y="3655"/>
                  </a:lnTo>
                  <a:lnTo>
                    <a:pt x="2262443" y="1684"/>
                  </a:lnTo>
                  <a:lnTo>
                    <a:pt x="2208952" y="464"/>
                  </a:lnTo>
                  <a:lnTo>
                    <a:pt x="2155322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619618" y="2666806"/>
              <a:ext cx="4055110" cy="1905635"/>
            </a:xfrm>
            <a:custGeom>
              <a:avLst/>
              <a:gdLst/>
              <a:ahLst/>
              <a:cxnLst/>
              <a:rect l="l" t="t" r="r" b="b"/>
              <a:pathLst>
                <a:path w="4055109" h="1905635">
                  <a:moveTo>
                    <a:pt x="0" y="1775653"/>
                  </a:moveTo>
                  <a:lnTo>
                    <a:pt x="445897" y="1376238"/>
                  </a:lnTo>
                  <a:lnTo>
                    <a:pt x="416605" y="1345372"/>
                  </a:lnTo>
                  <a:lnTo>
                    <a:pt x="389710" y="1314248"/>
                  </a:lnTo>
                  <a:lnTo>
                    <a:pt x="365195" y="1282894"/>
                  </a:lnTo>
                  <a:lnTo>
                    <a:pt x="343042" y="1251336"/>
                  </a:lnTo>
                  <a:lnTo>
                    <a:pt x="305745" y="1187718"/>
                  </a:lnTo>
                  <a:lnTo>
                    <a:pt x="277675" y="1123610"/>
                  </a:lnTo>
                  <a:lnTo>
                    <a:pt x="258686" y="1059228"/>
                  </a:lnTo>
                  <a:lnTo>
                    <a:pt x="248633" y="994787"/>
                  </a:lnTo>
                  <a:lnTo>
                    <a:pt x="246912" y="962612"/>
                  </a:lnTo>
                  <a:lnTo>
                    <a:pt x="247371" y="930504"/>
                  </a:lnTo>
                  <a:lnTo>
                    <a:pt x="254755" y="866595"/>
                  </a:lnTo>
                  <a:lnTo>
                    <a:pt x="270638" y="803275"/>
                  </a:lnTo>
                  <a:lnTo>
                    <a:pt x="294877" y="740761"/>
                  </a:lnTo>
                  <a:lnTo>
                    <a:pt x="327325" y="679268"/>
                  </a:lnTo>
                  <a:lnTo>
                    <a:pt x="367838" y="619013"/>
                  </a:lnTo>
                  <a:lnTo>
                    <a:pt x="416269" y="560211"/>
                  </a:lnTo>
                  <a:lnTo>
                    <a:pt x="443409" y="531423"/>
                  </a:lnTo>
                  <a:lnTo>
                    <a:pt x="472474" y="503079"/>
                  </a:lnTo>
                  <a:lnTo>
                    <a:pt x="503447" y="475206"/>
                  </a:lnTo>
                  <a:lnTo>
                    <a:pt x="536308" y="447831"/>
                  </a:lnTo>
                  <a:lnTo>
                    <a:pt x="571040" y="420982"/>
                  </a:lnTo>
                  <a:lnTo>
                    <a:pt x="607624" y="394685"/>
                  </a:lnTo>
                  <a:lnTo>
                    <a:pt x="646044" y="368967"/>
                  </a:lnTo>
                  <a:lnTo>
                    <a:pt x="686279" y="343856"/>
                  </a:lnTo>
                  <a:lnTo>
                    <a:pt x="728312" y="319378"/>
                  </a:lnTo>
                  <a:lnTo>
                    <a:pt x="772126" y="295560"/>
                  </a:lnTo>
                  <a:lnTo>
                    <a:pt x="817701" y="272429"/>
                  </a:lnTo>
                  <a:lnTo>
                    <a:pt x="865020" y="250013"/>
                  </a:lnTo>
                  <a:lnTo>
                    <a:pt x="914064" y="228338"/>
                  </a:lnTo>
                  <a:lnTo>
                    <a:pt x="964816" y="207431"/>
                  </a:lnTo>
                  <a:lnTo>
                    <a:pt x="1017257" y="187319"/>
                  </a:lnTo>
                  <a:lnTo>
                    <a:pt x="1071369" y="168030"/>
                  </a:lnTo>
                  <a:lnTo>
                    <a:pt x="1127133" y="149590"/>
                  </a:lnTo>
                  <a:lnTo>
                    <a:pt x="1184533" y="132026"/>
                  </a:lnTo>
                  <a:lnTo>
                    <a:pt x="1243548" y="115365"/>
                  </a:lnTo>
                  <a:lnTo>
                    <a:pt x="1304162" y="99634"/>
                  </a:lnTo>
                  <a:lnTo>
                    <a:pt x="1355715" y="87289"/>
                  </a:lnTo>
                  <a:lnTo>
                    <a:pt x="1407635" y="75785"/>
                  </a:lnTo>
                  <a:lnTo>
                    <a:pt x="1459889" y="65116"/>
                  </a:lnTo>
                  <a:lnTo>
                    <a:pt x="1512447" y="55277"/>
                  </a:lnTo>
                  <a:lnTo>
                    <a:pt x="1565277" y="46262"/>
                  </a:lnTo>
                  <a:lnTo>
                    <a:pt x="1618347" y="38067"/>
                  </a:lnTo>
                  <a:lnTo>
                    <a:pt x="1671626" y="30685"/>
                  </a:lnTo>
                  <a:lnTo>
                    <a:pt x="1725082" y="24112"/>
                  </a:lnTo>
                  <a:lnTo>
                    <a:pt x="1778684" y="18343"/>
                  </a:lnTo>
                  <a:lnTo>
                    <a:pt x="1832400" y="13371"/>
                  </a:lnTo>
                  <a:lnTo>
                    <a:pt x="1886198" y="9192"/>
                  </a:lnTo>
                  <a:lnTo>
                    <a:pt x="1940048" y="5800"/>
                  </a:lnTo>
                  <a:lnTo>
                    <a:pt x="1993916" y="3190"/>
                  </a:lnTo>
                  <a:lnTo>
                    <a:pt x="2047772" y="1357"/>
                  </a:lnTo>
                  <a:lnTo>
                    <a:pt x="2101585" y="295"/>
                  </a:lnTo>
                  <a:lnTo>
                    <a:pt x="2155322" y="0"/>
                  </a:lnTo>
                  <a:lnTo>
                    <a:pt x="2208952" y="464"/>
                  </a:lnTo>
                  <a:lnTo>
                    <a:pt x="2262443" y="1684"/>
                  </a:lnTo>
                  <a:lnTo>
                    <a:pt x="2315764" y="3655"/>
                  </a:lnTo>
                  <a:lnTo>
                    <a:pt x="2368884" y="6369"/>
                  </a:lnTo>
                  <a:lnTo>
                    <a:pt x="2421770" y="9824"/>
                  </a:lnTo>
                  <a:lnTo>
                    <a:pt x="2474391" y="14012"/>
                  </a:lnTo>
                  <a:lnTo>
                    <a:pt x="2526716" y="18929"/>
                  </a:lnTo>
                  <a:lnTo>
                    <a:pt x="2578713" y="24569"/>
                  </a:lnTo>
                  <a:lnTo>
                    <a:pt x="2630350" y="30927"/>
                  </a:lnTo>
                  <a:lnTo>
                    <a:pt x="2681596" y="37998"/>
                  </a:lnTo>
                  <a:lnTo>
                    <a:pt x="2732419" y="45777"/>
                  </a:lnTo>
                  <a:lnTo>
                    <a:pt x="2782787" y="54257"/>
                  </a:lnTo>
                  <a:lnTo>
                    <a:pt x="2832670" y="63434"/>
                  </a:lnTo>
                  <a:lnTo>
                    <a:pt x="2882035" y="73303"/>
                  </a:lnTo>
                  <a:lnTo>
                    <a:pt x="2930851" y="83858"/>
                  </a:lnTo>
                  <a:lnTo>
                    <a:pt x="2979086" y="95093"/>
                  </a:lnTo>
                  <a:lnTo>
                    <a:pt x="3026709" y="107004"/>
                  </a:lnTo>
                  <a:lnTo>
                    <a:pt x="3073688" y="119585"/>
                  </a:lnTo>
                  <a:lnTo>
                    <a:pt x="3119992" y="132831"/>
                  </a:lnTo>
                  <a:lnTo>
                    <a:pt x="3165589" y="146736"/>
                  </a:lnTo>
                  <a:lnTo>
                    <a:pt x="3210447" y="161296"/>
                  </a:lnTo>
                  <a:lnTo>
                    <a:pt x="3254535" y="176504"/>
                  </a:lnTo>
                  <a:lnTo>
                    <a:pt x="3297821" y="192356"/>
                  </a:lnTo>
                  <a:lnTo>
                    <a:pt x="3340274" y="208845"/>
                  </a:lnTo>
                  <a:lnTo>
                    <a:pt x="3381862" y="225968"/>
                  </a:lnTo>
                  <a:lnTo>
                    <a:pt x="3422553" y="243718"/>
                  </a:lnTo>
                  <a:lnTo>
                    <a:pt x="3462317" y="262090"/>
                  </a:lnTo>
                  <a:lnTo>
                    <a:pt x="3501120" y="281080"/>
                  </a:lnTo>
                  <a:lnTo>
                    <a:pt x="3538933" y="300680"/>
                  </a:lnTo>
                  <a:lnTo>
                    <a:pt x="3575722" y="320887"/>
                  </a:lnTo>
                  <a:lnTo>
                    <a:pt x="3611458" y="341695"/>
                  </a:lnTo>
                  <a:lnTo>
                    <a:pt x="3646107" y="363098"/>
                  </a:lnTo>
                  <a:lnTo>
                    <a:pt x="3679639" y="385091"/>
                  </a:lnTo>
                  <a:lnTo>
                    <a:pt x="3712021" y="407670"/>
                  </a:lnTo>
                  <a:lnTo>
                    <a:pt x="3743223" y="430828"/>
                  </a:lnTo>
                  <a:lnTo>
                    <a:pt x="3773213" y="454560"/>
                  </a:lnTo>
                  <a:lnTo>
                    <a:pt x="3829429" y="503725"/>
                  </a:lnTo>
                  <a:lnTo>
                    <a:pt x="3884884" y="560014"/>
                  </a:lnTo>
                  <a:lnTo>
                    <a:pt x="3911779" y="591138"/>
                  </a:lnTo>
                  <a:lnTo>
                    <a:pt x="3936294" y="622492"/>
                  </a:lnTo>
                  <a:lnTo>
                    <a:pt x="3958447" y="654050"/>
                  </a:lnTo>
                  <a:lnTo>
                    <a:pt x="3995744" y="717668"/>
                  </a:lnTo>
                  <a:lnTo>
                    <a:pt x="4023814" y="781777"/>
                  </a:lnTo>
                  <a:lnTo>
                    <a:pt x="4042803" y="846160"/>
                  </a:lnTo>
                  <a:lnTo>
                    <a:pt x="4052856" y="910601"/>
                  </a:lnTo>
                  <a:lnTo>
                    <a:pt x="4054577" y="942777"/>
                  </a:lnTo>
                  <a:lnTo>
                    <a:pt x="4054118" y="974886"/>
                  </a:lnTo>
                  <a:lnTo>
                    <a:pt x="4046734" y="1038797"/>
                  </a:lnTo>
                  <a:lnTo>
                    <a:pt x="4030851" y="1102119"/>
                  </a:lnTo>
                  <a:lnTo>
                    <a:pt x="4006612" y="1164636"/>
                  </a:lnTo>
                  <a:lnTo>
                    <a:pt x="3974164" y="1226132"/>
                  </a:lnTo>
                  <a:lnTo>
                    <a:pt x="3933651" y="1286391"/>
                  </a:lnTo>
                  <a:lnTo>
                    <a:pt x="3885220" y="1345198"/>
                  </a:lnTo>
                  <a:lnTo>
                    <a:pt x="3858080" y="1373989"/>
                  </a:lnTo>
                  <a:lnTo>
                    <a:pt x="3829015" y="1402336"/>
                  </a:lnTo>
                  <a:lnTo>
                    <a:pt x="3798042" y="1430212"/>
                  </a:lnTo>
                  <a:lnTo>
                    <a:pt x="3765181" y="1457590"/>
                  </a:lnTo>
                  <a:lnTo>
                    <a:pt x="3730449" y="1484443"/>
                  </a:lnTo>
                  <a:lnTo>
                    <a:pt x="3693865" y="1510744"/>
                  </a:lnTo>
                  <a:lnTo>
                    <a:pt x="3655445" y="1536466"/>
                  </a:lnTo>
                  <a:lnTo>
                    <a:pt x="3615210" y="1561582"/>
                  </a:lnTo>
                  <a:lnTo>
                    <a:pt x="3573177" y="1586064"/>
                  </a:lnTo>
                  <a:lnTo>
                    <a:pt x="3529363" y="1609887"/>
                  </a:lnTo>
                  <a:lnTo>
                    <a:pt x="3483788" y="1633023"/>
                  </a:lnTo>
                  <a:lnTo>
                    <a:pt x="3436469" y="1655445"/>
                  </a:lnTo>
                  <a:lnTo>
                    <a:pt x="3387425" y="1677126"/>
                  </a:lnTo>
                  <a:lnTo>
                    <a:pt x="3336673" y="1698039"/>
                  </a:lnTo>
                  <a:lnTo>
                    <a:pt x="3284232" y="1718157"/>
                  </a:lnTo>
                  <a:lnTo>
                    <a:pt x="3230120" y="1737453"/>
                  </a:lnTo>
                  <a:lnTo>
                    <a:pt x="3174356" y="1755900"/>
                  </a:lnTo>
                  <a:lnTo>
                    <a:pt x="3116956" y="1773472"/>
                  </a:lnTo>
                  <a:lnTo>
                    <a:pt x="3057941" y="1790140"/>
                  </a:lnTo>
                  <a:lnTo>
                    <a:pt x="2997327" y="1805879"/>
                  </a:lnTo>
                  <a:lnTo>
                    <a:pt x="2948611" y="1817551"/>
                  </a:lnTo>
                  <a:lnTo>
                    <a:pt x="2899472" y="1828483"/>
                  </a:lnTo>
                  <a:lnTo>
                    <a:pt x="2849939" y="1838680"/>
                  </a:lnTo>
                  <a:lnTo>
                    <a:pt x="2800041" y="1848141"/>
                  </a:lnTo>
                  <a:lnTo>
                    <a:pt x="2749808" y="1856870"/>
                  </a:lnTo>
                  <a:lnTo>
                    <a:pt x="2699271" y="1864868"/>
                  </a:lnTo>
                  <a:lnTo>
                    <a:pt x="2648458" y="1872137"/>
                  </a:lnTo>
                  <a:lnTo>
                    <a:pt x="2597400" y="1878680"/>
                  </a:lnTo>
                  <a:lnTo>
                    <a:pt x="2546127" y="1884497"/>
                  </a:lnTo>
                  <a:lnTo>
                    <a:pt x="2494668" y="1889592"/>
                  </a:lnTo>
                  <a:lnTo>
                    <a:pt x="2443052" y="1893966"/>
                  </a:lnTo>
                  <a:lnTo>
                    <a:pt x="2391311" y="1897620"/>
                  </a:lnTo>
                  <a:lnTo>
                    <a:pt x="2339472" y="1900558"/>
                  </a:lnTo>
                  <a:lnTo>
                    <a:pt x="2287568" y="1902781"/>
                  </a:lnTo>
                  <a:lnTo>
                    <a:pt x="2235626" y="1904291"/>
                  </a:lnTo>
                  <a:lnTo>
                    <a:pt x="2183676" y="1905089"/>
                  </a:lnTo>
                  <a:lnTo>
                    <a:pt x="2131750" y="1905179"/>
                  </a:lnTo>
                  <a:lnTo>
                    <a:pt x="2079876" y="1904561"/>
                  </a:lnTo>
                  <a:lnTo>
                    <a:pt x="2028083" y="1903238"/>
                  </a:lnTo>
                  <a:lnTo>
                    <a:pt x="1976403" y="1901212"/>
                  </a:lnTo>
                  <a:lnTo>
                    <a:pt x="1924864" y="1898485"/>
                  </a:lnTo>
                  <a:lnTo>
                    <a:pt x="1873497" y="1895058"/>
                  </a:lnTo>
                  <a:lnTo>
                    <a:pt x="1822331" y="1890934"/>
                  </a:lnTo>
                  <a:lnTo>
                    <a:pt x="1771396" y="1886115"/>
                  </a:lnTo>
                  <a:lnTo>
                    <a:pt x="1720721" y="1880602"/>
                  </a:lnTo>
                  <a:lnTo>
                    <a:pt x="1670337" y="1874398"/>
                  </a:lnTo>
                  <a:lnTo>
                    <a:pt x="1620273" y="1867504"/>
                  </a:lnTo>
                  <a:lnTo>
                    <a:pt x="1570560" y="1859922"/>
                  </a:lnTo>
                  <a:lnTo>
                    <a:pt x="1521225" y="1851656"/>
                  </a:lnTo>
                  <a:lnTo>
                    <a:pt x="1472301" y="1842705"/>
                  </a:lnTo>
                  <a:lnTo>
                    <a:pt x="1423816" y="1833073"/>
                  </a:lnTo>
                  <a:lnTo>
                    <a:pt x="1375800" y="1822761"/>
                  </a:lnTo>
                  <a:lnTo>
                    <a:pt x="1328282" y="1811772"/>
                  </a:lnTo>
                  <a:lnTo>
                    <a:pt x="1281294" y="1800107"/>
                  </a:lnTo>
                  <a:lnTo>
                    <a:pt x="1234863" y="1787768"/>
                  </a:lnTo>
                  <a:lnTo>
                    <a:pt x="1189021" y="1774757"/>
                  </a:lnTo>
                  <a:lnTo>
                    <a:pt x="1143797" y="1761076"/>
                  </a:lnTo>
                  <a:lnTo>
                    <a:pt x="1099220" y="1746728"/>
                  </a:lnTo>
                  <a:lnTo>
                    <a:pt x="1055321" y="1731713"/>
                  </a:lnTo>
                  <a:lnTo>
                    <a:pt x="1012129" y="1716035"/>
                  </a:lnTo>
                  <a:lnTo>
                    <a:pt x="969674" y="1699695"/>
                  </a:lnTo>
                  <a:lnTo>
                    <a:pt x="927986" y="1682695"/>
                  </a:lnTo>
                  <a:lnTo>
                    <a:pt x="887095" y="1665036"/>
                  </a:lnTo>
                  <a:lnTo>
                    <a:pt x="0" y="1775653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8657590" y="3180334"/>
            <a:ext cx="222758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8575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How </a:t>
            </a:r>
            <a:r>
              <a:rPr sz="1800" b="1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to </a:t>
            </a:r>
            <a:r>
              <a:rPr sz="1800" b="1" spc="-1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make </a:t>
            </a:r>
            <a:r>
              <a:rPr sz="1800" b="1" spc="-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products </a:t>
            </a:r>
            <a:r>
              <a:rPr sz="1800" b="1" spc="-39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from</a:t>
            </a:r>
            <a:r>
              <a:rPr sz="1800" b="1" spc="-1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such</a:t>
            </a:r>
            <a:r>
              <a:rPr sz="1800" b="1" spc="-5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materials</a:t>
            </a:r>
            <a:r>
              <a:rPr sz="1800" b="1" spc="-5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for </a:t>
            </a:r>
            <a:r>
              <a:rPr sz="1800" b="1" spc="-39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industrial</a:t>
            </a:r>
            <a:r>
              <a:rPr sz="1800" b="1" spc="-9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applications?</a:t>
            </a:r>
            <a:endParaRPr sz="18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785225" y="4572635"/>
            <a:ext cx="21971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如何用这种材料制作工业应用的产品？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0" y="3831590"/>
            <a:ext cx="13252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400" spc="-5" dirty="0">
                <a:latin typeface="Times New Roman" panose="02020603050405020304"/>
                <a:cs typeface="Times New Roman" panose="02020603050405020304"/>
              </a:rPr>
              <a:t>ECAP后的</a:t>
            </a:r>
            <a:r>
              <a:rPr sz="1400" spc="-5" dirty="0">
                <a:latin typeface="Times New Roman" panose="02020603050405020304"/>
                <a:cs typeface="Times New Roman" panose="02020603050405020304"/>
                <a:sym typeface="+mn-ea"/>
              </a:rPr>
              <a:t>铝合金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样品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21258" y="1415542"/>
            <a:ext cx="3674110" cy="579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Wingdings" panose="05000000000000000000"/>
              <a:buChar char=""/>
              <a:tabLst>
                <a:tab pos="299720" algn="l"/>
              </a:tabLst>
            </a:pPr>
            <a:r>
              <a:rPr sz="1800" b="1" spc="-5" dirty="0">
                <a:latin typeface="Times New Roman" panose="02020603050405020304"/>
                <a:cs typeface="Times New Roman" panose="02020603050405020304"/>
              </a:rPr>
              <a:t>Hydrostatic</a:t>
            </a:r>
            <a:r>
              <a:rPr sz="1800" b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spc="-5" dirty="0">
                <a:latin typeface="Times New Roman" panose="02020603050405020304"/>
                <a:cs typeface="Times New Roman" panose="02020603050405020304"/>
              </a:rPr>
              <a:t>extrusion </a:t>
            </a:r>
            <a:r>
              <a:rPr sz="1800" b="1" spc="-10" dirty="0">
                <a:latin typeface="Times New Roman" panose="02020603050405020304"/>
                <a:cs typeface="Times New Roman" panose="02020603050405020304"/>
              </a:rPr>
              <a:t>process</a:t>
            </a:r>
            <a:r>
              <a:rPr sz="1800" b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dirty="0">
                <a:latin typeface="Times New Roman" panose="02020603050405020304"/>
                <a:cs typeface="Times New Roman" panose="02020603050405020304"/>
              </a:rPr>
              <a:t>HE:</a:t>
            </a:r>
          </a:p>
          <a:p>
            <a:pPr marL="12065" indent="0">
              <a:lnSpc>
                <a:spcPct val="100000"/>
              </a:lnSpc>
              <a:spcBef>
                <a:spcPts val="100"/>
              </a:spcBef>
              <a:buFont typeface="Wingdings" panose="05000000000000000000"/>
              <a:buNone/>
              <a:tabLst>
                <a:tab pos="299720" algn="l"/>
              </a:tabLst>
            </a:pPr>
            <a:r>
              <a:rPr sz="1800">
                <a:latin typeface="Times New Roman" panose="02020603050405020304"/>
                <a:cs typeface="Times New Roman" panose="02020603050405020304"/>
              </a:rPr>
              <a:t>     </a:t>
            </a:r>
            <a:r>
              <a:rPr lang="zh-CN" sz="1800">
                <a:latin typeface="Times New Roman" panose="02020603050405020304"/>
                <a:cs typeface="Times New Roman" panose="02020603050405020304"/>
              </a:rPr>
              <a:t>（</a:t>
            </a:r>
            <a:r>
              <a:rPr sz="1800" b="1">
                <a:latin typeface="Times New Roman" panose="02020603050405020304"/>
                <a:cs typeface="Times New Roman" panose="02020603050405020304"/>
              </a:rPr>
              <a:t>静液挤压</a:t>
            </a:r>
            <a:r>
              <a:rPr lang="zh-CN" sz="1800" b="1">
                <a:latin typeface="Times New Roman" panose="02020603050405020304"/>
                <a:cs typeface="Times New Roman" panose="02020603050405020304"/>
              </a:rPr>
              <a:t>工艺</a:t>
            </a:r>
            <a:r>
              <a:rPr sz="1800" b="1">
                <a:latin typeface="Times New Roman" panose="02020603050405020304"/>
                <a:cs typeface="Times New Roman" panose="02020603050405020304"/>
              </a:rPr>
              <a:t>HE</a:t>
            </a:r>
            <a:r>
              <a:rPr lang="zh-CN" sz="1800" b="1">
                <a:latin typeface="Times New Roman" panose="02020603050405020304"/>
                <a:cs typeface="Times New Roman" panose="02020603050405020304"/>
              </a:rPr>
              <a:t>）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0780" y="241484"/>
            <a:ext cx="1725003" cy="83127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773935" y="2611346"/>
            <a:ext cx="3267075" cy="4686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915">
              <a:lnSpc>
                <a:spcPts val="1740"/>
              </a:lnSpc>
            </a:pPr>
            <a:r>
              <a:rPr sz="1600" b="1" spc="-15" dirty="0">
                <a:latin typeface="Times New Roman" panose="02020603050405020304"/>
                <a:cs typeface="Times New Roman" panose="02020603050405020304"/>
              </a:rPr>
              <a:t>Wykorzystanie</a:t>
            </a:r>
            <a:r>
              <a:rPr sz="1600" b="1" spc="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-5" dirty="0">
                <a:latin typeface="Times New Roman" panose="02020603050405020304"/>
                <a:cs typeface="Times New Roman" panose="02020603050405020304"/>
              </a:rPr>
              <a:t>wysokiego</a:t>
            </a:r>
            <a:r>
              <a:rPr sz="1600" b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-5" dirty="0">
                <a:latin typeface="Times New Roman" panose="02020603050405020304"/>
                <a:cs typeface="Times New Roman" panose="02020603050405020304"/>
              </a:rPr>
              <a:t>ciśnienia</a:t>
            </a: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</a:pPr>
            <a:r>
              <a:rPr sz="1600" b="1" spc="-5" dirty="0">
                <a:latin typeface="Times New Roman" panose="02020603050405020304"/>
                <a:cs typeface="Times New Roman" panose="02020603050405020304"/>
              </a:rPr>
              <a:t>do</a:t>
            </a:r>
            <a:r>
              <a:rPr sz="1600" b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-10" dirty="0">
                <a:latin typeface="Times New Roman" panose="02020603050405020304"/>
                <a:cs typeface="Times New Roman" panose="02020603050405020304"/>
              </a:rPr>
              <a:t>deformacji</a:t>
            </a:r>
            <a:r>
              <a:rPr sz="1600" b="1" spc="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-10" dirty="0">
                <a:latin typeface="Times New Roman" panose="02020603050405020304"/>
                <a:cs typeface="Times New Roman" panose="02020603050405020304"/>
              </a:rPr>
              <a:t>plastycznej</a:t>
            </a:r>
            <a:r>
              <a:rPr sz="1600" b="1" spc="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-5" dirty="0">
                <a:latin typeface="Times New Roman" panose="02020603050405020304"/>
                <a:cs typeface="Times New Roman" panose="02020603050405020304"/>
              </a:rPr>
              <a:t>materiałów</a:t>
            </a:r>
            <a:endParaRPr sz="1600">
              <a:latin typeface="Times New Roman" panose="02020603050405020304"/>
              <a:cs typeface="Times New Roman" panose="02020603050405020304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29184" y="2057400"/>
            <a:ext cx="6160135" cy="2435860"/>
            <a:chOff x="329184" y="2057400"/>
            <a:chExt cx="6160135" cy="243586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9184" y="2057400"/>
              <a:ext cx="6160008" cy="243535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686807" y="3022346"/>
              <a:ext cx="1645920" cy="758825"/>
            </a:xfrm>
            <a:custGeom>
              <a:avLst/>
              <a:gdLst/>
              <a:ahLst/>
              <a:cxnLst/>
              <a:rect l="l" t="t" r="r" b="b"/>
              <a:pathLst>
                <a:path w="1645920" h="758825">
                  <a:moveTo>
                    <a:pt x="0" y="0"/>
                  </a:moveTo>
                  <a:lnTo>
                    <a:pt x="512571" y="360933"/>
                  </a:lnTo>
                  <a:lnTo>
                    <a:pt x="286003" y="360933"/>
                  </a:lnTo>
                  <a:lnTo>
                    <a:pt x="286003" y="758697"/>
                  </a:lnTo>
                  <a:lnTo>
                    <a:pt x="1645412" y="758697"/>
                  </a:lnTo>
                  <a:lnTo>
                    <a:pt x="1645412" y="360933"/>
                  </a:lnTo>
                  <a:lnTo>
                    <a:pt x="852424" y="3609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686807" y="3022346"/>
              <a:ext cx="1645920" cy="758825"/>
            </a:xfrm>
            <a:custGeom>
              <a:avLst/>
              <a:gdLst/>
              <a:ahLst/>
              <a:cxnLst/>
              <a:rect l="l" t="t" r="r" b="b"/>
              <a:pathLst>
                <a:path w="1645920" h="758825">
                  <a:moveTo>
                    <a:pt x="1645412" y="360933"/>
                  </a:moveTo>
                  <a:lnTo>
                    <a:pt x="1645412" y="427227"/>
                  </a:lnTo>
                  <a:lnTo>
                    <a:pt x="1645412" y="526668"/>
                  </a:lnTo>
                  <a:lnTo>
                    <a:pt x="1645412" y="758697"/>
                  </a:lnTo>
                  <a:lnTo>
                    <a:pt x="852424" y="758697"/>
                  </a:lnTo>
                  <a:lnTo>
                    <a:pt x="512571" y="758697"/>
                  </a:lnTo>
                  <a:lnTo>
                    <a:pt x="286003" y="758697"/>
                  </a:lnTo>
                  <a:lnTo>
                    <a:pt x="286003" y="526668"/>
                  </a:lnTo>
                  <a:lnTo>
                    <a:pt x="286003" y="427227"/>
                  </a:lnTo>
                  <a:lnTo>
                    <a:pt x="286003" y="360933"/>
                  </a:lnTo>
                  <a:lnTo>
                    <a:pt x="512571" y="360933"/>
                  </a:lnTo>
                  <a:lnTo>
                    <a:pt x="0" y="0"/>
                  </a:lnTo>
                  <a:lnTo>
                    <a:pt x="852424" y="360933"/>
                  </a:lnTo>
                  <a:lnTo>
                    <a:pt x="1645412" y="360933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798316" y="3487927"/>
              <a:ext cx="1289050" cy="751840"/>
            </a:xfrm>
            <a:custGeom>
              <a:avLst/>
              <a:gdLst/>
              <a:ahLst/>
              <a:cxnLst/>
              <a:rect l="l" t="t" r="r" b="b"/>
              <a:pathLst>
                <a:path w="1289050" h="751839">
                  <a:moveTo>
                    <a:pt x="0" y="0"/>
                  </a:moveTo>
                  <a:lnTo>
                    <a:pt x="451866" y="425704"/>
                  </a:lnTo>
                  <a:lnTo>
                    <a:pt x="284480" y="425704"/>
                  </a:lnTo>
                  <a:lnTo>
                    <a:pt x="284480" y="751840"/>
                  </a:lnTo>
                  <a:lnTo>
                    <a:pt x="1288796" y="751840"/>
                  </a:lnTo>
                  <a:lnTo>
                    <a:pt x="1288796" y="425704"/>
                  </a:lnTo>
                  <a:lnTo>
                    <a:pt x="702945" y="4257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798316" y="3487927"/>
              <a:ext cx="1289050" cy="751840"/>
            </a:xfrm>
            <a:custGeom>
              <a:avLst/>
              <a:gdLst/>
              <a:ahLst/>
              <a:cxnLst/>
              <a:rect l="l" t="t" r="r" b="b"/>
              <a:pathLst>
                <a:path w="1289050" h="751839">
                  <a:moveTo>
                    <a:pt x="1288796" y="425704"/>
                  </a:moveTo>
                  <a:lnTo>
                    <a:pt x="1288796" y="480060"/>
                  </a:lnTo>
                  <a:lnTo>
                    <a:pt x="1288796" y="561594"/>
                  </a:lnTo>
                  <a:lnTo>
                    <a:pt x="1288796" y="751840"/>
                  </a:lnTo>
                  <a:lnTo>
                    <a:pt x="702945" y="751840"/>
                  </a:lnTo>
                  <a:lnTo>
                    <a:pt x="451866" y="751840"/>
                  </a:lnTo>
                  <a:lnTo>
                    <a:pt x="284480" y="751840"/>
                  </a:lnTo>
                  <a:lnTo>
                    <a:pt x="284480" y="561594"/>
                  </a:lnTo>
                  <a:lnTo>
                    <a:pt x="284480" y="480060"/>
                  </a:lnTo>
                  <a:lnTo>
                    <a:pt x="284480" y="425704"/>
                  </a:lnTo>
                  <a:lnTo>
                    <a:pt x="451866" y="425704"/>
                  </a:lnTo>
                  <a:lnTo>
                    <a:pt x="0" y="0"/>
                  </a:lnTo>
                  <a:lnTo>
                    <a:pt x="702945" y="425704"/>
                  </a:lnTo>
                  <a:lnTo>
                    <a:pt x="1288796" y="425704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180713" y="3418458"/>
            <a:ext cx="2087880" cy="793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66775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Compression</a:t>
            </a:r>
            <a:endParaRPr sz="1800">
              <a:latin typeface="Calibri" panose="020F0502020204030204"/>
              <a:cs typeface="Calibri" panose="020F0502020204030204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00">
              <a:latin typeface="Calibri" panose="020F0502020204030204"/>
              <a:cs typeface="Calibri" panose="020F0502020204030204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Medium</a:t>
            </a:r>
            <a:endParaRPr sz="1800">
              <a:latin typeface="Calibri" panose="020F0502020204030204"/>
              <a:cs typeface="Calibri" panose="020F0502020204030204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276601" y="2174494"/>
            <a:ext cx="1016000" cy="1014094"/>
            <a:chOff x="2276601" y="2174494"/>
            <a:chExt cx="1016000" cy="1014094"/>
          </a:xfrm>
        </p:grpSpPr>
        <p:sp>
          <p:nvSpPr>
            <p:cNvPr id="13" name="object 13"/>
            <p:cNvSpPr/>
            <p:nvPr/>
          </p:nvSpPr>
          <p:spPr>
            <a:xfrm>
              <a:off x="2282951" y="2180844"/>
              <a:ext cx="1003300" cy="1001394"/>
            </a:xfrm>
            <a:custGeom>
              <a:avLst/>
              <a:gdLst/>
              <a:ahLst/>
              <a:cxnLst/>
              <a:rect l="l" t="t" r="r" b="b"/>
              <a:pathLst>
                <a:path w="1003300" h="1001394">
                  <a:moveTo>
                    <a:pt x="1002792" y="0"/>
                  </a:moveTo>
                  <a:lnTo>
                    <a:pt x="0" y="0"/>
                  </a:lnTo>
                  <a:lnTo>
                    <a:pt x="0" y="224027"/>
                  </a:lnTo>
                  <a:lnTo>
                    <a:pt x="584962" y="224027"/>
                  </a:lnTo>
                  <a:lnTo>
                    <a:pt x="722630" y="1001267"/>
                  </a:lnTo>
                  <a:lnTo>
                    <a:pt x="835660" y="224027"/>
                  </a:lnTo>
                  <a:lnTo>
                    <a:pt x="1002792" y="224027"/>
                  </a:lnTo>
                  <a:lnTo>
                    <a:pt x="1002792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282951" y="2180844"/>
              <a:ext cx="1003300" cy="1001394"/>
            </a:xfrm>
            <a:custGeom>
              <a:avLst/>
              <a:gdLst/>
              <a:ahLst/>
              <a:cxnLst/>
              <a:rect l="l" t="t" r="r" b="b"/>
              <a:pathLst>
                <a:path w="1003300" h="1001394">
                  <a:moveTo>
                    <a:pt x="0" y="0"/>
                  </a:moveTo>
                  <a:lnTo>
                    <a:pt x="584962" y="0"/>
                  </a:lnTo>
                  <a:lnTo>
                    <a:pt x="835660" y="0"/>
                  </a:lnTo>
                  <a:lnTo>
                    <a:pt x="1002792" y="0"/>
                  </a:lnTo>
                  <a:lnTo>
                    <a:pt x="1002792" y="130682"/>
                  </a:lnTo>
                  <a:lnTo>
                    <a:pt x="1002792" y="186689"/>
                  </a:lnTo>
                  <a:lnTo>
                    <a:pt x="1002792" y="224027"/>
                  </a:lnTo>
                  <a:lnTo>
                    <a:pt x="835660" y="224027"/>
                  </a:lnTo>
                  <a:lnTo>
                    <a:pt x="722630" y="1001267"/>
                  </a:lnTo>
                  <a:lnTo>
                    <a:pt x="584962" y="224027"/>
                  </a:lnTo>
                  <a:lnTo>
                    <a:pt x="0" y="224027"/>
                  </a:lnTo>
                  <a:lnTo>
                    <a:pt x="0" y="186689"/>
                  </a:lnTo>
                  <a:lnTo>
                    <a:pt x="0" y="130682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2537586" y="2127326"/>
            <a:ext cx="4953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Bi</a:t>
            </a:r>
            <a:r>
              <a:rPr sz="18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lle</a:t>
            </a:r>
            <a:r>
              <a:rPr sz="18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t</a:t>
            </a:r>
            <a:endParaRPr sz="1800">
              <a:latin typeface="Calibri" panose="020F0502020204030204"/>
              <a:cs typeface="Calibri" panose="020F0502020204030204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594105" y="3206242"/>
            <a:ext cx="1016000" cy="716280"/>
            <a:chOff x="594105" y="3206242"/>
            <a:chExt cx="1016000" cy="716280"/>
          </a:xfrm>
        </p:grpSpPr>
        <p:sp>
          <p:nvSpPr>
            <p:cNvPr id="17" name="object 17"/>
            <p:cNvSpPr/>
            <p:nvPr/>
          </p:nvSpPr>
          <p:spPr>
            <a:xfrm>
              <a:off x="600455" y="3212592"/>
              <a:ext cx="1003300" cy="703580"/>
            </a:xfrm>
            <a:custGeom>
              <a:avLst/>
              <a:gdLst/>
              <a:ahLst/>
              <a:cxnLst/>
              <a:rect l="l" t="t" r="r" b="b"/>
              <a:pathLst>
                <a:path w="1003300" h="703579">
                  <a:moveTo>
                    <a:pt x="1002791" y="0"/>
                  </a:moveTo>
                  <a:lnTo>
                    <a:pt x="0" y="0"/>
                  </a:lnTo>
                  <a:lnTo>
                    <a:pt x="0" y="224028"/>
                  </a:lnTo>
                  <a:lnTo>
                    <a:pt x="167131" y="224028"/>
                  </a:lnTo>
                  <a:lnTo>
                    <a:pt x="324929" y="703326"/>
                  </a:lnTo>
                  <a:lnTo>
                    <a:pt x="417830" y="224028"/>
                  </a:lnTo>
                  <a:lnTo>
                    <a:pt x="1002791" y="224028"/>
                  </a:lnTo>
                  <a:lnTo>
                    <a:pt x="1002791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00455" y="3212592"/>
              <a:ext cx="1003300" cy="703580"/>
            </a:xfrm>
            <a:custGeom>
              <a:avLst/>
              <a:gdLst/>
              <a:ahLst/>
              <a:cxnLst/>
              <a:rect l="l" t="t" r="r" b="b"/>
              <a:pathLst>
                <a:path w="1003300" h="703579">
                  <a:moveTo>
                    <a:pt x="0" y="0"/>
                  </a:moveTo>
                  <a:lnTo>
                    <a:pt x="167131" y="0"/>
                  </a:lnTo>
                  <a:lnTo>
                    <a:pt x="417830" y="0"/>
                  </a:lnTo>
                  <a:lnTo>
                    <a:pt x="1002791" y="0"/>
                  </a:lnTo>
                  <a:lnTo>
                    <a:pt x="1002791" y="130683"/>
                  </a:lnTo>
                  <a:lnTo>
                    <a:pt x="1002791" y="186690"/>
                  </a:lnTo>
                  <a:lnTo>
                    <a:pt x="1002791" y="224028"/>
                  </a:lnTo>
                  <a:lnTo>
                    <a:pt x="417830" y="224028"/>
                  </a:lnTo>
                  <a:lnTo>
                    <a:pt x="324929" y="703326"/>
                  </a:lnTo>
                  <a:lnTo>
                    <a:pt x="167131" y="224028"/>
                  </a:lnTo>
                  <a:lnTo>
                    <a:pt x="0" y="224028"/>
                  </a:lnTo>
                  <a:lnTo>
                    <a:pt x="0" y="186690"/>
                  </a:lnTo>
                  <a:lnTo>
                    <a:pt x="0" y="130683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725525" y="3160521"/>
            <a:ext cx="7524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P</a:t>
            </a:r>
            <a:r>
              <a:rPr sz="1800" spc="-3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r</a:t>
            </a:r>
            <a:r>
              <a:rPr sz="1800" spc="-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oduct</a:t>
            </a:r>
            <a:endParaRPr sz="1800">
              <a:latin typeface="Calibri" panose="020F0502020204030204"/>
              <a:cs typeface="Calibri" panose="020F0502020204030204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473709" y="2113533"/>
            <a:ext cx="1856739" cy="1453515"/>
            <a:chOff x="473709" y="2113533"/>
            <a:chExt cx="1856739" cy="1453515"/>
          </a:xfrm>
        </p:grpSpPr>
        <p:sp>
          <p:nvSpPr>
            <p:cNvPr id="21" name="object 21"/>
            <p:cNvSpPr/>
            <p:nvPr/>
          </p:nvSpPr>
          <p:spPr>
            <a:xfrm>
              <a:off x="480059" y="2119883"/>
              <a:ext cx="1844039" cy="1440815"/>
            </a:xfrm>
            <a:custGeom>
              <a:avLst/>
              <a:gdLst/>
              <a:ahLst/>
              <a:cxnLst/>
              <a:rect l="l" t="t" r="r" b="b"/>
              <a:pathLst>
                <a:path w="1844039" h="1440814">
                  <a:moveTo>
                    <a:pt x="1333500" y="0"/>
                  </a:moveTo>
                  <a:lnTo>
                    <a:pt x="0" y="0"/>
                  </a:lnTo>
                  <a:lnTo>
                    <a:pt x="0" y="371855"/>
                  </a:lnTo>
                  <a:lnTo>
                    <a:pt x="777875" y="371855"/>
                  </a:lnTo>
                  <a:lnTo>
                    <a:pt x="1843659" y="1440306"/>
                  </a:lnTo>
                  <a:lnTo>
                    <a:pt x="1111250" y="371855"/>
                  </a:lnTo>
                  <a:lnTo>
                    <a:pt x="1333500" y="371855"/>
                  </a:lnTo>
                  <a:lnTo>
                    <a:pt x="133350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80059" y="2119883"/>
              <a:ext cx="1844039" cy="1440815"/>
            </a:xfrm>
            <a:custGeom>
              <a:avLst/>
              <a:gdLst/>
              <a:ahLst/>
              <a:cxnLst/>
              <a:rect l="l" t="t" r="r" b="b"/>
              <a:pathLst>
                <a:path w="1844039" h="1440814">
                  <a:moveTo>
                    <a:pt x="0" y="0"/>
                  </a:moveTo>
                  <a:lnTo>
                    <a:pt x="777875" y="0"/>
                  </a:lnTo>
                  <a:lnTo>
                    <a:pt x="1111250" y="0"/>
                  </a:lnTo>
                  <a:lnTo>
                    <a:pt x="1333500" y="0"/>
                  </a:lnTo>
                  <a:lnTo>
                    <a:pt x="1333500" y="216915"/>
                  </a:lnTo>
                  <a:lnTo>
                    <a:pt x="1333500" y="309879"/>
                  </a:lnTo>
                  <a:lnTo>
                    <a:pt x="1333500" y="371855"/>
                  </a:lnTo>
                  <a:lnTo>
                    <a:pt x="1111250" y="371855"/>
                  </a:lnTo>
                  <a:lnTo>
                    <a:pt x="1843659" y="1440306"/>
                  </a:lnTo>
                  <a:lnTo>
                    <a:pt x="777875" y="371855"/>
                  </a:lnTo>
                  <a:lnTo>
                    <a:pt x="0" y="371855"/>
                  </a:lnTo>
                  <a:lnTo>
                    <a:pt x="0" y="309879"/>
                  </a:lnTo>
                  <a:lnTo>
                    <a:pt x="0" y="216915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583183" y="2101722"/>
            <a:ext cx="1125220" cy="381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5179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Plastic </a:t>
            </a:r>
            <a:r>
              <a:rPr sz="12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d</a:t>
            </a:r>
            <a:r>
              <a:rPr sz="12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e</a:t>
            </a:r>
            <a:r>
              <a:rPr sz="1200" spc="-2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f</a:t>
            </a:r>
            <a:r>
              <a:rPr sz="1200" spc="-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o</a:t>
            </a:r>
            <a:r>
              <a:rPr sz="12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rm</a:t>
            </a:r>
            <a:r>
              <a:rPr sz="12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a</a:t>
            </a:r>
            <a:r>
              <a:rPr sz="12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tion</a:t>
            </a:r>
            <a:r>
              <a:rPr sz="1200" spc="-3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z</a:t>
            </a:r>
            <a:r>
              <a:rPr sz="1200" spc="-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o</a:t>
            </a:r>
            <a:r>
              <a:rPr sz="1200" spc="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n</a:t>
            </a:r>
            <a:r>
              <a:rPr sz="12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e</a:t>
            </a:r>
            <a:endParaRPr lang="zh-CN" sz="1200" dirty="0">
              <a:solidFill>
                <a:srgbClr val="FFFFFF"/>
              </a:solidFill>
              <a:latin typeface="Calibri" panose="020F0502020204030204"/>
              <a:cs typeface="Calibri" panose="020F0502020204030204"/>
              <a:sym typeface="+mn-ea"/>
            </a:endParaRPr>
          </a:p>
        </p:txBody>
      </p:sp>
      <p:pic>
        <p:nvPicPr>
          <p:cNvPr id="24" name="object 2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65438" y="2071116"/>
            <a:ext cx="2650442" cy="2410293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6638543" y="4618482"/>
            <a:ext cx="5054600" cy="455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Times New Roman" panose="02020603050405020304"/>
                <a:cs typeface="Times New Roman" panose="02020603050405020304"/>
              </a:rPr>
              <a:t>Distribution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plastic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deformation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deformation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10" dirty="0">
                <a:latin typeface="Times New Roman" panose="02020603050405020304"/>
                <a:cs typeface="Times New Roman" panose="02020603050405020304"/>
              </a:rPr>
              <a:t>zone,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spc="-5" dirty="0">
                <a:latin typeface="Times New Roman" panose="02020603050405020304"/>
                <a:cs typeface="Times New Roman" panose="02020603050405020304"/>
              </a:rPr>
              <a:t>IHPP</a:t>
            </a:r>
            <a:r>
              <a:rPr sz="1400" i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spc="-65" dirty="0">
                <a:latin typeface="Times New Roman" panose="02020603050405020304"/>
                <a:cs typeface="Times New Roman" panose="02020603050405020304"/>
              </a:rPr>
              <a:t>PAS</a:t>
            </a: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zh-CN" sz="1400">
                <a:latin typeface="Times New Roman" panose="02020603050405020304"/>
                <a:cs typeface="Times New Roman" panose="02020603050405020304"/>
              </a:rPr>
              <a:t>（变形区的塑性变形分布情况）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2041017" y="4618482"/>
            <a:ext cx="1981835" cy="455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Principle</a:t>
            </a:r>
            <a:r>
              <a:rPr sz="14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HE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process</a:t>
            </a: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zh-CN" sz="1400">
                <a:latin typeface="Times New Roman" panose="02020603050405020304"/>
                <a:cs typeface="Times New Roman" panose="02020603050405020304"/>
              </a:rPr>
              <a:t>静液挤压</a:t>
            </a:r>
            <a:r>
              <a:rPr sz="1400">
                <a:latin typeface="Times New Roman" panose="02020603050405020304"/>
                <a:cs typeface="Times New Roman" panose="02020603050405020304"/>
              </a:rPr>
              <a:t>流程原理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66039" y="5299405"/>
            <a:ext cx="11753850" cy="14954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4480" indent="-119380">
              <a:lnSpc>
                <a:spcPct val="100000"/>
              </a:lnSpc>
              <a:spcBef>
                <a:spcPts val="95"/>
              </a:spcBef>
              <a:buChar char="-"/>
              <a:tabLst>
                <a:tab pos="284480" algn="l"/>
              </a:tabLst>
            </a:pP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large</a:t>
            </a:r>
            <a:r>
              <a:rPr sz="1600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unit</a:t>
            </a:r>
            <a:r>
              <a:rPr sz="16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deformations,</a:t>
            </a:r>
            <a:r>
              <a:rPr sz="1600" spc="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up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6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ε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~ 2.7</a:t>
            </a:r>
            <a:r>
              <a:rPr sz="16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6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one step,</a:t>
            </a:r>
            <a:r>
              <a:rPr sz="16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up</a:t>
            </a:r>
            <a:r>
              <a:rPr sz="16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6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ε</a:t>
            </a:r>
            <a:r>
              <a:rPr sz="16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~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6</a:t>
            </a:r>
            <a:r>
              <a:rPr sz="16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6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multistep,</a:t>
            </a:r>
            <a:r>
              <a:rPr lang="zh-CN" sz="1600" spc="-5" dirty="0">
                <a:latin typeface="Times New Roman" panose="02020603050405020304"/>
                <a:cs typeface="Times New Roman" panose="02020603050405020304"/>
              </a:rPr>
              <a:t>（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较大的单位变形，单步变形可达ε ~ 2.7，多步变形可达ε ~ 6</a:t>
            </a:r>
            <a:r>
              <a:rPr lang="zh-CN" sz="1600" spc="-5" dirty="0">
                <a:latin typeface="Times New Roman" panose="02020603050405020304"/>
                <a:cs typeface="Times New Roman" panose="02020603050405020304"/>
              </a:rPr>
              <a:t>）</a:t>
            </a:r>
            <a:endParaRPr sz="1600" spc="-5" dirty="0">
              <a:latin typeface="Times New Roman" panose="02020603050405020304"/>
              <a:cs typeface="Times New Roman" panose="02020603050405020304"/>
            </a:endParaRPr>
          </a:p>
          <a:p>
            <a:pPr marL="284480" indent="-119380">
              <a:lnSpc>
                <a:spcPct val="100000"/>
              </a:lnSpc>
              <a:spcBef>
                <a:spcPts val="5"/>
              </a:spcBef>
              <a:buChar char="-"/>
              <a:tabLst>
                <a:tab pos="284480" algn="l"/>
              </a:tabLst>
            </a:pPr>
            <a:r>
              <a:rPr sz="1600" spc="-5" dirty="0">
                <a:latin typeface="Times New Roman" panose="02020603050405020304"/>
                <a:cs typeface="Times New Roman" panose="02020603050405020304"/>
              </a:rPr>
              <a:t>high rate</a:t>
            </a:r>
            <a:r>
              <a:rPr sz="16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of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plastic</a:t>
            </a:r>
            <a:r>
              <a:rPr sz="16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deformation,</a:t>
            </a:r>
            <a:r>
              <a:rPr sz="1600" spc="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up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6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έ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= </a:t>
            </a:r>
            <a:r>
              <a:rPr sz="1600" spc="5" dirty="0">
                <a:latin typeface="Times New Roman" panose="02020603050405020304"/>
                <a:cs typeface="Times New Roman" panose="02020603050405020304"/>
              </a:rPr>
              <a:t>10</a:t>
            </a:r>
            <a:r>
              <a:rPr sz="1575" spc="7" baseline="26000" dirty="0">
                <a:latin typeface="Times New Roman" panose="02020603050405020304"/>
                <a:cs typeface="Times New Roman" panose="02020603050405020304"/>
              </a:rPr>
              <a:t>3</a:t>
            </a:r>
            <a:r>
              <a:rPr sz="1575" spc="-7" baseline="26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1575" baseline="26000" dirty="0">
                <a:latin typeface="Times New Roman" panose="02020603050405020304"/>
                <a:cs typeface="Times New Roman" panose="02020603050405020304"/>
              </a:rPr>
              <a:t>-1</a:t>
            </a:r>
            <a:r>
              <a:rPr sz="1575" spc="7" baseline="26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lang="zh-CN" sz="1600" spc="-5" dirty="0">
                <a:latin typeface="Times New Roman" panose="02020603050405020304"/>
                <a:cs typeface="Times New Roman" panose="02020603050405020304"/>
              </a:rPr>
              <a:t>（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高速率的塑性变形，最高可达</a:t>
            </a:r>
            <a:r>
              <a:rPr sz="1600" spc="5" dirty="0">
                <a:latin typeface="Times New Roman" panose="02020603050405020304"/>
                <a:cs typeface="Times New Roman" panose="02020603050405020304"/>
                <a:sym typeface="+mn-ea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  <a:sym typeface="+mn-ea"/>
              </a:rPr>
              <a:t>έ</a:t>
            </a:r>
            <a:r>
              <a:rPr sz="1600" dirty="0">
                <a:latin typeface="Times New Roman" panose="02020603050405020304"/>
                <a:cs typeface="Times New Roman" panose="02020603050405020304"/>
                <a:sym typeface="+mn-ea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  <a:sym typeface="+mn-ea"/>
              </a:rPr>
              <a:t>= </a:t>
            </a:r>
            <a:r>
              <a:rPr sz="1600" spc="5" dirty="0">
                <a:latin typeface="Times New Roman" panose="02020603050405020304"/>
                <a:cs typeface="Times New Roman" panose="02020603050405020304"/>
                <a:sym typeface="+mn-ea"/>
              </a:rPr>
              <a:t>10</a:t>
            </a:r>
            <a:r>
              <a:rPr sz="1600" spc="7" baseline="26000" dirty="0">
                <a:latin typeface="Times New Roman" panose="02020603050405020304"/>
                <a:cs typeface="Times New Roman" panose="02020603050405020304"/>
                <a:sym typeface="+mn-ea"/>
              </a:rPr>
              <a:t>3</a:t>
            </a:r>
            <a:r>
              <a:rPr sz="1600" spc="-7" baseline="26000" dirty="0">
                <a:latin typeface="Times New Roman" panose="02020603050405020304"/>
                <a:cs typeface="Times New Roman" panose="02020603050405020304"/>
                <a:sym typeface="+mn-ea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  <a:sym typeface="+mn-ea"/>
              </a:rPr>
              <a:t>s</a:t>
            </a:r>
            <a:r>
              <a:rPr sz="1600" baseline="26000" dirty="0">
                <a:latin typeface="Times New Roman" panose="02020603050405020304"/>
                <a:cs typeface="Times New Roman" panose="02020603050405020304"/>
                <a:sym typeface="+mn-ea"/>
              </a:rPr>
              <a:t>-1</a:t>
            </a:r>
            <a:r>
              <a:rPr lang="zh-CN" sz="1600" spc="-5" dirty="0">
                <a:latin typeface="Times New Roman" panose="02020603050405020304"/>
                <a:cs typeface="Times New Roman" panose="02020603050405020304"/>
              </a:rPr>
              <a:t>）</a:t>
            </a:r>
            <a:endParaRPr sz="1600" spc="-5" dirty="0">
              <a:latin typeface="Times New Roman" panose="02020603050405020304"/>
              <a:cs typeface="Times New Roman" panose="02020603050405020304"/>
            </a:endParaRPr>
          </a:p>
          <a:p>
            <a:pPr marL="284480" indent="-119380">
              <a:lnSpc>
                <a:spcPct val="100000"/>
              </a:lnSpc>
              <a:buChar char="-"/>
              <a:tabLst>
                <a:tab pos="284480" algn="l"/>
              </a:tabLst>
            </a:pPr>
            <a:r>
              <a:rPr sz="1600" spc="-5" dirty="0">
                <a:latin typeface="Times New Roman" panose="02020603050405020304"/>
                <a:cs typeface="Times New Roman" panose="02020603050405020304"/>
              </a:rPr>
              <a:t>efficient</a:t>
            </a:r>
            <a:r>
              <a:rPr sz="1600" spc="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generation</a:t>
            </a:r>
            <a:r>
              <a:rPr sz="1600" spc="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6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defects</a:t>
            </a:r>
            <a:r>
              <a:rPr sz="16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leading</a:t>
            </a:r>
            <a:r>
              <a:rPr sz="1600" spc="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6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refinement</a:t>
            </a:r>
            <a:r>
              <a:rPr sz="1600" spc="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6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6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structure,</a:t>
            </a:r>
            <a:r>
              <a:rPr lang="zh-CN" sz="1600" spc="-5" dirty="0">
                <a:latin typeface="Times New Roman" panose="02020603050405020304"/>
                <a:cs typeface="Times New Roman" panose="02020603050405020304"/>
              </a:rPr>
              <a:t>（有效产生缺陷，从而细化结构）</a:t>
            </a: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 marL="284480" indent="-119380">
              <a:lnSpc>
                <a:spcPct val="100000"/>
              </a:lnSpc>
              <a:buChar char="-"/>
              <a:tabLst>
                <a:tab pos="284480" algn="l"/>
              </a:tabLst>
            </a:pPr>
            <a:r>
              <a:rPr sz="1600" spc="-5" dirty="0">
                <a:latin typeface="Times New Roman" panose="02020603050405020304"/>
                <a:cs typeface="Times New Roman" panose="02020603050405020304"/>
              </a:rPr>
              <a:t>inhibition</a:t>
            </a:r>
            <a:r>
              <a:rPr sz="1600" spc="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6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6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fracture</a:t>
            </a:r>
            <a:r>
              <a:rPr sz="1600" spc="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process</a:t>
            </a:r>
            <a:r>
              <a:rPr sz="1600" spc="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6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6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formation</a:t>
            </a:r>
            <a:r>
              <a:rPr sz="1600" spc="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6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microcracks.</a:t>
            </a:r>
            <a:r>
              <a:rPr lang="zh-CN" sz="1600" spc="-5" dirty="0">
                <a:latin typeface="Times New Roman" panose="02020603050405020304"/>
                <a:cs typeface="Times New Roman" panose="02020603050405020304"/>
              </a:rPr>
              <a:t>（抑制了断裂过程和微裂纹的形成）</a:t>
            </a: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25400">
              <a:lnSpc>
                <a:spcPct val="100000"/>
              </a:lnSpc>
              <a:spcBef>
                <a:spcPts val="5"/>
              </a:spcBef>
            </a:pPr>
            <a:r>
              <a:rPr sz="1200" spc="-5" dirty="0">
                <a:latin typeface="Times New Roman" panose="02020603050405020304"/>
                <a:cs typeface="Times New Roman" panose="02020603050405020304"/>
              </a:rPr>
              <a:t>*M.</a:t>
            </a:r>
            <a:r>
              <a:rPr sz="12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Kulczyk,</a:t>
            </a:r>
            <a:r>
              <a:rPr sz="1200" spc="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Zastosowanie</a:t>
            </a:r>
            <a:r>
              <a:rPr sz="1200" spc="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wyciskania</a:t>
            </a:r>
            <a:r>
              <a:rPr sz="1200" spc="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hydrostatycznego</a:t>
            </a:r>
            <a:r>
              <a:rPr sz="1200" spc="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do</a:t>
            </a:r>
            <a:r>
              <a:rPr sz="12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rozdrobnienia</a:t>
            </a:r>
            <a:r>
              <a:rPr sz="1200" spc="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ziarna</a:t>
            </a:r>
            <a:r>
              <a:rPr sz="1200" spc="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w</a:t>
            </a:r>
            <a:r>
              <a:rPr sz="12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niklu,</a:t>
            </a:r>
            <a:r>
              <a:rPr sz="1200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Rozprawa</a:t>
            </a:r>
            <a:r>
              <a:rPr sz="12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Doktorska,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Warszawa</a:t>
            </a:r>
            <a:r>
              <a:rPr sz="1200" spc="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2007,</a:t>
            </a:r>
            <a:r>
              <a:rPr sz="12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Politechnika</a:t>
            </a:r>
            <a:r>
              <a:rPr sz="12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Warszawska,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Wydział</a:t>
            </a:r>
            <a:r>
              <a:rPr sz="1200" spc="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Inżynierii</a:t>
            </a:r>
            <a:r>
              <a:rPr sz="1200" spc="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Materiałowej.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83895" y="2513330"/>
            <a:ext cx="99250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2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  <a:sym typeface="+mn-ea"/>
              </a:rPr>
              <a:t>塑性变形区</a:t>
            </a:r>
            <a:endParaRPr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2533015" y="2376170"/>
            <a:ext cx="59118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2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钢坯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5407025" y="3679825"/>
            <a:ext cx="8616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2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压缩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864235" y="3460115"/>
            <a:ext cx="7397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2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产品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4281805" y="4216400"/>
            <a:ext cx="74739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sz="12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中间</a:t>
            </a:r>
            <a:r>
              <a:rPr lang="zh-CN" sz="12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区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57250" y="1383233"/>
            <a:ext cx="1093851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Application </a:t>
            </a:r>
            <a:r>
              <a:rPr dirty="0"/>
              <a:t>of</a:t>
            </a:r>
            <a:r>
              <a:rPr spc="10" dirty="0"/>
              <a:t> </a:t>
            </a:r>
            <a:r>
              <a:rPr dirty="0"/>
              <a:t>the</a:t>
            </a:r>
            <a:r>
              <a:rPr spc="15" dirty="0"/>
              <a:t> </a:t>
            </a:r>
            <a:r>
              <a:rPr spc="-5" dirty="0"/>
              <a:t>hydrostatic extrusion</a:t>
            </a:r>
            <a:r>
              <a:rPr dirty="0"/>
              <a:t> </a:t>
            </a:r>
            <a:r>
              <a:rPr spc="-5" dirty="0"/>
              <a:t>process </a:t>
            </a:r>
            <a:r>
              <a:rPr dirty="0"/>
              <a:t>for</a:t>
            </a:r>
            <a:r>
              <a:rPr spc="-30" dirty="0"/>
              <a:t> </a:t>
            </a:r>
            <a:r>
              <a:rPr spc="-5" dirty="0"/>
              <a:t>the</a:t>
            </a:r>
            <a:r>
              <a:rPr spc="15" dirty="0"/>
              <a:t> </a:t>
            </a:r>
            <a:r>
              <a:rPr spc="-5" dirty="0"/>
              <a:t>plastic</a:t>
            </a:r>
            <a:r>
              <a:rPr spc="10" dirty="0"/>
              <a:t> </a:t>
            </a:r>
            <a:r>
              <a:rPr dirty="0"/>
              <a:t>deformation</a:t>
            </a:r>
            <a:r>
              <a:rPr spc="15" dirty="0"/>
              <a:t> </a:t>
            </a:r>
            <a:r>
              <a:rPr spc="-5" dirty="0"/>
              <a:t>of</a:t>
            </a:r>
            <a:r>
              <a:rPr spc="-100" dirty="0"/>
              <a:t> </a:t>
            </a:r>
            <a:r>
              <a:rPr spc="-5" dirty="0"/>
              <a:t>Austenitic</a:t>
            </a:r>
            <a:r>
              <a:rPr spc="15" dirty="0"/>
              <a:t> </a:t>
            </a:r>
            <a:r>
              <a:rPr dirty="0"/>
              <a:t>steel</a:t>
            </a:r>
            <a:r>
              <a:rPr spc="-5" dirty="0"/>
              <a:t> </a:t>
            </a:r>
            <a:r>
              <a:rPr dirty="0"/>
              <a:t>316L</a:t>
            </a:r>
            <a:r>
              <a:rPr spc="-85" dirty="0"/>
              <a:t> </a:t>
            </a:r>
            <a:r>
              <a:rPr dirty="0"/>
              <a:t>for</a:t>
            </a:r>
            <a:r>
              <a:rPr spc="-30" dirty="0"/>
              <a:t> </a:t>
            </a:r>
            <a:r>
              <a:rPr spc="-5" dirty="0"/>
              <a:t>fasteners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57225" y="2125980"/>
            <a:ext cx="6231890" cy="19818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1445" indent="-119380">
              <a:lnSpc>
                <a:spcPct val="100000"/>
              </a:lnSpc>
              <a:spcBef>
                <a:spcPts val="95"/>
              </a:spcBef>
              <a:buChar char="-"/>
              <a:tabLst>
                <a:tab pos="132080" algn="l"/>
              </a:tabLst>
            </a:pPr>
            <a:r>
              <a:rPr sz="1600" spc="-5" dirty="0">
                <a:latin typeface="Times New Roman" panose="02020603050405020304"/>
                <a:cs typeface="Times New Roman" panose="02020603050405020304"/>
              </a:rPr>
              <a:t>high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strength</a:t>
            </a:r>
            <a:r>
              <a:rPr sz="1600" spc="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6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corrosion</a:t>
            </a:r>
            <a:r>
              <a:rPr sz="16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resistance,</a:t>
            </a:r>
            <a:r>
              <a:rPr lang="zh-CN" sz="1600" spc="-5" dirty="0">
                <a:latin typeface="Times New Roman" panose="02020603050405020304"/>
                <a:cs typeface="Times New Roman" panose="02020603050405020304"/>
              </a:rPr>
              <a:t>（高强度和耐腐蚀性）</a:t>
            </a: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 marL="131445" indent="-119380">
              <a:lnSpc>
                <a:spcPct val="100000"/>
              </a:lnSpc>
              <a:buChar char="-"/>
              <a:tabLst>
                <a:tab pos="132080" algn="l"/>
              </a:tabLst>
            </a:pPr>
            <a:r>
              <a:rPr sz="1600" spc="-5" dirty="0">
                <a:latin typeface="Times New Roman" panose="02020603050405020304"/>
                <a:cs typeface="Times New Roman" panose="02020603050405020304"/>
              </a:rPr>
              <a:t>strengthening</a:t>
            </a:r>
            <a:r>
              <a:rPr sz="16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by</a:t>
            </a:r>
            <a:r>
              <a:rPr sz="16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plastic</a:t>
            </a:r>
            <a:r>
              <a:rPr sz="1600" spc="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deformation</a:t>
            </a:r>
            <a:r>
              <a:rPr sz="1600" spc="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only,</a:t>
            </a:r>
            <a:r>
              <a:rPr lang="zh-CN" sz="1600" spc="-25" dirty="0">
                <a:latin typeface="Times New Roman" panose="02020603050405020304"/>
                <a:cs typeface="Times New Roman" panose="02020603050405020304"/>
              </a:rPr>
              <a:t>（仅通过塑性变形进行强化）</a:t>
            </a: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 marL="120650" indent="-108585">
              <a:lnSpc>
                <a:spcPct val="100000"/>
              </a:lnSpc>
              <a:buChar char="-"/>
              <a:tabLst>
                <a:tab pos="121285" algn="l"/>
              </a:tabLst>
            </a:pPr>
            <a:r>
              <a:rPr sz="1600" spc="-5" dirty="0">
                <a:latin typeface="Times New Roman" panose="02020603050405020304"/>
                <a:cs typeface="Times New Roman" panose="02020603050405020304"/>
              </a:rPr>
              <a:t>A4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60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(U</a:t>
            </a:r>
            <a:r>
              <a:rPr sz="1600" spc="-15" dirty="0">
                <a:latin typeface="Times New Roman" panose="02020603050405020304"/>
                <a:cs typeface="Times New Roman" panose="02020603050405020304"/>
              </a:rPr>
              <a:t>T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1600" spc="-1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= 6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0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0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1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Pa)</a:t>
            </a:r>
            <a:r>
              <a:rPr sz="1600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–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widely</a:t>
            </a:r>
            <a:r>
              <a:rPr sz="16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available,</a:t>
            </a:r>
          </a:p>
          <a:p>
            <a:pPr marL="12065" indent="0">
              <a:lnSpc>
                <a:spcPct val="100000"/>
              </a:lnSpc>
              <a:buNone/>
              <a:tabLst>
                <a:tab pos="121285" algn="l"/>
              </a:tabLst>
            </a:pPr>
            <a:r>
              <a:rPr lang="zh-CN" sz="1600" spc="-5" dirty="0">
                <a:latin typeface="Times New Roman" panose="02020603050405020304"/>
                <a:cs typeface="Times New Roman" panose="02020603050405020304"/>
              </a:rPr>
              <a:t>（A4 60 (UTS = 600 MPa) - 广泛使用）</a:t>
            </a: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 marL="120650" indent="-108585">
              <a:lnSpc>
                <a:spcPct val="100000"/>
              </a:lnSpc>
              <a:buChar char="-"/>
              <a:tabLst>
                <a:tab pos="121285" algn="l"/>
              </a:tabLst>
            </a:pPr>
            <a:r>
              <a:rPr sz="1600" spc="-5" dirty="0">
                <a:latin typeface="Times New Roman" panose="02020603050405020304"/>
                <a:cs typeface="Times New Roman" panose="02020603050405020304"/>
              </a:rPr>
              <a:t>A4 70-80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–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narrow</a:t>
            </a:r>
            <a:r>
              <a:rPr sz="16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diameter</a:t>
            </a:r>
            <a:r>
              <a:rPr sz="1600" spc="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range,</a:t>
            </a:r>
          </a:p>
          <a:p>
            <a:pPr marL="12065" indent="0">
              <a:lnSpc>
                <a:spcPct val="100000"/>
              </a:lnSpc>
              <a:buNone/>
              <a:tabLst>
                <a:tab pos="121285" algn="l"/>
              </a:tabLst>
            </a:pPr>
            <a:r>
              <a:rPr lang="zh-CN" sz="1600" spc="-5" dirty="0">
                <a:latin typeface="Times New Roman" panose="02020603050405020304"/>
                <a:cs typeface="Times New Roman" panose="02020603050405020304"/>
              </a:rPr>
              <a:t> （A4 70-80 - 狭窄的直径范围）</a:t>
            </a: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 marL="131445" indent="-119380">
              <a:lnSpc>
                <a:spcPct val="100000"/>
              </a:lnSpc>
              <a:buFont typeface="Times New Roman" panose="02020603050405020304"/>
              <a:buChar char="-"/>
              <a:tabLst>
                <a:tab pos="132080" algn="l"/>
              </a:tabLst>
            </a:pPr>
            <a:r>
              <a:rPr sz="1600" b="1" spc="-5" dirty="0">
                <a:latin typeface="Times New Roman" panose="02020603050405020304"/>
                <a:cs typeface="Times New Roman" panose="02020603050405020304"/>
              </a:rPr>
              <a:t>A4 </a:t>
            </a:r>
            <a:r>
              <a:rPr sz="1600" b="1" dirty="0">
                <a:latin typeface="Times New Roman" panose="02020603050405020304"/>
                <a:cs typeface="Times New Roman" panose="02020603050405020304"/>
              </a:rPr>
              <a:t>100,</a:t>
            </a:r>
            <a:r>
              <a:rPr sz="1600" b="1" spc="-5" dirty="0">
                <a:latin typeface="Times New Roman" panose="02020603050405020304"/>
                <a:cs typeface="Times New Roman" panose="02020603050405020304"/>
              </a:rPr>
              <a:t> 120 –</a:t>
            </a:r>
            <a:r>
              <a:rPr sz="1600" b="1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-5" dirty="0">
                <a:latin typeface="Times New Roman" panose="02020603050405020304"/>
                <a:cs typeface="Times New Roman" panose="02020603050405020304"/>
              </a:rPr>
              <a:t>classes</a:t>
            </a:r>
            <a:r>
              <a:rPr sz="1600" b="1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-5" dirty="0">
                <a:latin typeface="Times New Roman" panose="02020603050405020304"/>
                <a:cs typeface="Times New Roman" panose="02020603050405020304"/>
              </a:rPr>
              <a:t>developed</a:t>
            </a:r>
            <a:r>
              <a:rPr sz="1600" b="1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-5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600" b="1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i="1" spc="-5" dirty="0">
                <a:latin typeface="Times New Roman" panose="02020603050405020304"/>
                <a:cs typeface="Times New Roman" panose="02020603050405020304"/>
              </a:rPr>
              <a:t>IHPP</a:t>
            </a:r>
            <a:r>
              <a:rPr sz="1600" b="1" i="1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i="1" spc="-35" dirty="0">
                <a:latin typeface="Times New Roman" panose="02020603050405020304"/>
                <a:cs typeface="Times New Roman" panose="02020603050405020304"/>
              </a:rPr>
              <a:t>PAS</a:t>
            </a:r>
            <a:r>
              <a:rPr sz="1600" spc="-35" dirty="0">
                <a:latin typeface="Times New Roman" panose="02020603050405020304"/>
                <a:cs typeface="Times New Roman" panose="02020603050405020304"/>
              </a:rPr>
              <a:t>.</a:t>
            </a:r>
          </a:p>
          <a:p>
            <a:pPr marL="12065" indent="0">
              <a:lnSpc>
                <a:spcPct val="100000"/>
              </a:lnSpc>
              <a:buFont typeface="Times New Roman" panose="02020603050405020304"/>
              <a:buNone/>
              <a:tabLst>
                <a:tab pos="132080" algn="l"/>
              </a:tabLst>
            </a:pPr>
            <a:r>
              <a:rPr sz="160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600">
                <a:latin typeface="Times New Roman" panose="02020603050405020304"/>
                <a:cs typeface="Times New Roman" panose="02020603050405020304"/>
              </a:rPr>
              <a:t>	</a:t>
            </a:r>
            <a:r>
              <a:rPr lang="zh-CN" altLang="en-US" sz="1600">
                <a:latin typeface="Times New Roman" panose="02020603050405020304"/>
                <a:cs typeface="Times New Roman" panose="02020603050405020304"/>
              </a:rPr>
              <a:t>（</a:t>
            </a:r>
            <a:r>
              <a:rPr sz="1600" b="1" spc="-5" dirty="0">
                <a:latin typeface="Times New Roman" panose="02020603050405020304"/>
                <a:cs typeface="Times New Roman" panose="02020603050405020304"/>
              </a:rPr>
              <a:t>A4 100, 120 - 在</a:t>
            </a:r>
            <a:r>
              <a:rPr sz="1600" b="1" spc="-5" dirty="0">
                <a:latin typeface="Times New Roman" panose="02020603050405020304"/>
                <a:cs typeface="Times New Roman" panose="02020603050405020304"/>
                <a:sym typeface="+mn-ea"/>
              </a:rPr>
              <a:t>IHPP PAS</a:t>
            </a:r>
            <a:r>
              <a:rPr sz="1600" b="1" spc="-5" dirty="0">
                <a:latin typeface="Times New Roman" panose="02020603050405020304"/>
                <a:cs typeface="Times New Roman" panose="02020603050405020304"/>
              </a:rPr>
              <a:t>开发的类别等级</a:t>
            </a:r>
            <a:r>
              <a:rPr lang="zh-CN" altLang="en-US" sz="1600">
                <a:latin typeface="Times New Roman" panose="02020603050405020304"/>
                <a:cs typeface="Times New Roman" panose="02020603050405020304"/>
              </a:rPr>
              <a:t>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60984" y="5821045"/>
            <a:ext cx="11962765" cy="1021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52185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Optimisation</a:t>
            </a:r>
            <a:r>
              <a:rPr sz="12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of the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hydrostatic</a:t>
            </a:r>
            <a:r>
              <a:rPr sz="1200" spc="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extrusion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process</a:t>
            </a:r>
            <a:r>
              <a:rPr sz="12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for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steel</a:t>
            </a:r>
            <a:r>
              <a:rPr sz="12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316L,</a:t>
            </a:r>
            <a:r>
              <a:rPr sz="1200" spc="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one</a:t>
            </a:r>
            <a:r>
              <a:rPr sz="1200" u="sng" spc="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u="sng" spc="-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pass</a:t>
            </a:r>
            <a:r>
              <a:rPr sz="1200" u="sng" spc="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u="sng" spc="-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processes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imes New Roman" panose="02020603050405020304"/>
              <a:cs typeface="Times New Roman" panose="02020603050405020304"/>
            </a:endParaRPr>
          </a:p>
          <a:p>
            <a:pPr marL="12700" marR="5080">
              <a:lnSpc>
                <a:spcPts val="1400"/>
              </a:lnSpc>
              <a:spcBef>
                <a:spcPts val="5"/>
              </a:spcBef>
            </a:pP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*W.</a:t>
            </a:r>
            <a:r>
              <a:rPr sz="12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Pachla,</a:t>
            </a:r>
            <a:r>
              <a:rPr sz="12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J.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Skiba,</a:t>
            </a:r>
            <a:r>
              <a:rPr sz="1200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M.</a:t>
            </a:r>
            <a:r>
              <a:rPr sz="12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Kulczyk,</a:t>
            </a:r>
            <a:r>
              <a:rPr sz="1200" spc="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S.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Przybysz,</a:t>
            </a:r>
            <a:r>
              <a:rPr sz="1200" spc="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M.</a:t>
            </a:r>
            <a:r>
              <a:rPr sz="12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Przybysz,</a:t>
            </a:r>
            <a:r>
              <a:rPr sz="1200" spc="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M.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Wróblewska,</a:t>
            </a:r>
            <a:r>
              <a:rPr sz="1200" spc="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R.</a:t>
            </a:r>
            <a:r>
              <a:rPr sz="12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Diduszko,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R.</a:t>
            </a:r>
            <a:r>
              <a:rPr sz="12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Stępniak,</a:t>
            </a:r>
            <a:r>
              <a:rPr sz="1200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5" dirty="0">
                <a:latin typeface="Times New Roman" panose="02020603050405020304"/>
                <a:cs typeface="Times New Roman" panose="02020603050405020304"/>
              </a:rPr>
              <a:t>J.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Bajorek,</a:t>
            </a:r>
            <a:r>
              <a:rPr sz="1200" spc="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M.</a:t>
            </a:r>
            <a:r>
              <a:rPr sz="12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Radomski,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5" dirty="0">
                <a:latin typeface="Times New Roman" panose="02020603050405020304"/>
                <a:cs typeface="Times New Roman" panose="02020603050405020304"/>
              </a:rPr>
              <a:t>W.</a:t>
            </a:r>
            <a:r>
              <a:rPr sz="12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Fąfara,</a:t>
            </a:r>
            <a:r>
              <a:rPr sz="1200" spc="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Nanostructurization</a:t>
            </a:r>
            <a:r>
              <a:rPr sz="1200" spc="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2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316L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type</a:t>
            </a:r>
            <a:r>
              <a:rPr sz="1200" spc="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austenitic</a:t>
            </a:r>
            <a:r>
              <a:rPr sz="1200" spc="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stainless </a:t>
            </a:r>
            <a:r>
              <a:rPr sz="1200" spc="-2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steels</a:t>
            </a:r>
            <a:r>
              <a:rPr sz="12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by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 hydrostatic</a:t>
            </a:r>
            <a:r>
              <a:rPr sz="1200" spc="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extrusion</a:t>
            </a:r>
            <a:r>
              <a:rPr sz="12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Materials</a:t>
            </a:r>
            <a:r>
              <a:rPr sz="1200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Science</a:t>
            </a:r>
            <a:r>
              <a:rPr sz="12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2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Engineering: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A,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 615, pp.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116-127,</a:t>
            </a:r>
            <a:r>
              <a:rPr sz="12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2014.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*</a:t>
            </a:r>
            <a:r>
              <a:rPr sz="12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Development</a:t>
            </a:r>
            <a:r>
              <a:rPr sz="1200" spc="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project</a:t>
            </a:r>
            <a:r>
              <a:rPr sz="1200" spc="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„</a:t>
            </a:r>
            <a:r>
              <a:rPr sz="1200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New</a:t>
            </a:r>
            <a:r>
              <a:rPr sz="12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metallic</a:t>
            </a:r>
            <a:r>
              <a:rPr sz="1200" spc="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materials</a:t>
            </a:r>
            <a:r>
              <a:rPr sz="1200" spc="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with</a:t>
            </a:r>
            <a:r>
              <a:rPr sz="12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nanometric</a:t>
            </a:r>
            <a:r>
              <a:rPr sz="1200" spc="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structure</a:t>
            </a:r>
            <a:r>
              <a:rPr sz="1200" spc="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12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applications</a:t>
            </a:r>
            <a:r>
              <a:rPr sz="1200" spc="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2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modern</a:t>
            </a:r>
            <a:r>
              <a:rPr sz="1200" spc="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industries”</a:t>
            </a:r>
            <a:r>
              <a:rPr sz="1200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POIG</a:t>
            </a:r>
            <a:r>
              <a:rPr sz="1200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01.03.01-00-015/08,</a:t>
            </a:r>
            <a:r>
              <a:rPr sz="1200" spc="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2008</a:t>
            </a:r>
            <a:r>
              <a:rPr sz="12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-2015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9513" y="4202938"/>
            <a:ext cx="3872865" cy="1719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8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5" dirty="0">
                <a:latin typeface="Times New Roman" panose="02020603050405020304"/>
                <a:cs typeface="Times New Roman" panose="02020603050405020304"/>
              </a:rPr>
              <a:t>main</a:t>
            </a:r>
            <a:r>
              <a:rPr sz="18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5" dirty="0">
                <a:latin typeface="Times New Roman" panose="02020603050405020304"/>
                <a:cs typeface="Times New Roman" panose="02020603050405020304"/>
              </a:rPr>
              <a:t>HE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technology</a:t>
            </a:r>
            <a:r>
              <a:rPr sz="18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conditions: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sz="1600" dirty="0">
                <a:latin typeface="Times New Roman" panose="02020603050405020304"/>
                <a:cs typeface="Times New Roman" panose="02020603050405020304"/>
              </a:rPr>
              <a:t>（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主要的流体力学挤压技术条件</a:t>
            </a:r>
            <a:r>
              <a:rPr lang="zh-CN" sz="1400" dirty="0">
                <a:latin typeface="Times New Roman" panose="02020603050405020304"/>
                <a:cs typeface="Times New Roman" panose="02020603050405020304"/>
              </a:rPr>
              <a:t>：</a:t>
            </a:r>
            <a:r>
              <a:rPr lang="zh-CN" sz="1600" dirty="0">
                <a:latin typeface="Times New Roman" panose="02020603050405020304"/>
                <a:cs typeface="Times New Roman" panose="02020603050405020304"/>
              </a:rPr>
              <a:t>）</a:t>
            </a: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 marL="131445" indent="-119380">
              <a:lnSpc>
                <a:spcPct val="100000"/>
              </a:lnSpc>
              <a:spcBef>
                <a:spcPts val="5"/>
              </a:spcBef>
              <a:buChar char="-"/>
              <a:tabLst>
                <a:tab pos="132080" algn="l"/>
              </a:tabLst>
            </a:pPr>
            <a:r>
              <a:rPr sz="1600" u="sng" spc="-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reducing</a:t>
            </a:r>
            <a:r>
              <a:rPr sz="1600" u="sng" spc="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u="sng" spc="-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600" u="sng" spc="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number</a:t>
            </a:r>
            <a:r>
              <a:rPr sz="1600" u="sng" spc="3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u="sng" spc="-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600" u="sng" spc="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u="sng" spc="-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process</a:t>
            </a:r>
            <a:r>
              <a:rPr sz="1600" u="sng" spc="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operations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,</a:t>
            </a:r>
          </a:p>
          <a:p>
            <a:pPr marL="12065" indent="0">
              <a:lnSpc>
                <a:spcPct val="100000"/>
              </a:lnSpc>
              <a:spcBef>
                <a:spcPts val="5"/>
              </a:spcBef>
              <a:buNone/>
              <a:tabLst>
                <a:tab pos="132080" algn="l"/>
              </a:tabLst>
            </a:pPr>
            <a:r>
              <a:rPr lang="zh-CN" sz="1400" dirty="0">
                <a:latin typeface="Times New Roman" panose="02020603050405020304"/>
                <a:cs typeface="Times New Roman" panose="02020603050405020304"/>
              </a:rPr>
              <a:t>（减少工艺操作的次数）</a:t>
            </a: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 marL="114300" marR="5080" indent="-102235">
              <a:lnSpc>
                <a:spcPct val="100000"/>
              </a:lnSpc>
              <a:buChar char="-"/>
              <a:tabLst>
                <a:tab pos="132080" algn="l"/>
              </a:tabLst>
            </a:pPr>
            <a:r>
              <a:rPr sz="1600" spc="-5" dirty="0">
                <a:latin typeface="Times New Roman" panose="02020603050405020304"/>
                <a:cs typeface="Times New Roman" panose="02020603050405020304"/>
              </a:rPr>
              <a:t>optimisation</a:t>
            </a:r>
            <a:r>
              <a:rPr sz="1600" spc="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6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mechanical</a:t>
            </a:r>
            <a:r>
              <a:rPr sz="1600" spc="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properties</a:t>
            </a:r>
            <a:r>
              <a:rPr sz="16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and </a:t>
            </a:r>
            <a:r>
              <a:rPr sz="1600" spc="-3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product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geometries</a:t>
            </a:r>
          </a:p>
          <a:p>
            <a:pPr marL="12065" marR="5080" indent="0">
              <a:lnSpc>
                <a:spcPct val="100000"/>
              </a:lnSpc>
              <a:buNone/>
              <a:tabLst>
                <a:tab pos="132080" algn="l"/>
              </a:tabLst>
            </a:pPr>
            <a:r>
              <a:rPr lang="zh-CN" sz="1400">
                <a:latin typeface="Times New Roman" panose="02020603050405020304"/>
                <a:cs typeface="Times New Roman" panose="02020603050405020304"/>
              </a:rPr>
              <a:t>（机械性能和产品几何形状的优化）</a:t>
            </a: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90473" y="2247478"/>
            <a:ext cx="4698519" cy="3447088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19455" y="1666240"/>
            <a:ext cx="79470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ym typeface="+mn-ea"/>
              </a:rPr>
              <a:t>（静液挤压</a:t>
            </a:r>
            <a:r>
              <a:rPr lang="zh-CN" altLang="en-US" b="1"/>
              <a:t>工艺在316L奥氏体钢紧固件塑性变形中的应用）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311900" y="6012815"/>
            <a:ext cx="507682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120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316L钢的静水挤压工艺的优化，单程工艺</a:t>
            </a:r>
            <a:r>
              <a:rPr lang="en-US" sz="1200" dirty="0">
                <a:latin typeface="Times New Roman" panose="02020603050405020304"/>
                <a:cs typeface="Times New Roman" panose="02020603050405020304"/>
              </a:rPr>
              <a:t>)</a:t>
            </a: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12747" y="4735067"/>
            <a:ext cx="26034" cy="0"/>
          </a:xfrm>
          <a:custGeom>
            <a:avLst/>
            <a:gdLst/>
            <a:ahLst/>
            <a:cxnLst/>
            <a:rect l="l" t="t" r="r" b="b"/>
            <a:pathLst>
              <a:path w="26034">
                <a:moveTo>
                  <a:pt x="0" y="0"/>
                </a:moveTo>
                <a:lnTo>
                  <a:pt x="25908" y="0"/>
                </a:lnTo>
              </a:path>
            </a:pathLst>
          </a:custGeom>
          <a:ln w="6350">
            <a:solidFill>
              <a:srgbClr val="88888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507735" y="4735067"/>
            <a:ext cx="22860" cy="0"/>
          </a:xfrm>
          <a:custGeom>
            <a:avLst/>
            <a:gdLst/>
            <a:ahLst/>
            <a:cxnLst/>
            <a:rect l="l" t="t" r="r" b="b"/>
            <a:pathLst>
              <a:path w="22860">
                <a:moveTo>
                  <a:pt x="0" y="0"/>
                </a:moveTo>
                <a:lnTo>
                  <a:pt x="22860" y="0"/>
                </a:lnTo>
              </a:path>
            </a:pathLst>
          </a:custGeom>
          <a:ln w="6350">
            <a:solidFill>
              <a:srgbClr val="88888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12747" y="4424171"/>
            <a:ext cx="4117975" cy="0"/>
          </a:xfrm>
          <a:custGeom>
            <a:avLst/>
            <a:gdLst/>
            <a:ahLst/>
            <a:cxnLst/>
            <a:rect l="l" t="t" r="r" b="b"/>
            <a:pathLst>
              <a:path w="4117975">
                <a:moveTo>
                  <a:pt x="0" y="0"/>
                </a:moveTo>
                <a:lnTo>
                  <a:pt x="4117848" y="0"/>
                </a:lnTo>
              </a:path>
            </a:pathLst>
          </a:custGeom>
          <a:ln w="6350">
            <a:solidFill>
              <a:srgbClr val="88888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12747" y="4113276"/>
            <a:ext cx="4117975" cy="0"/>
          </a:xfrm>
          <a:custGeom>
            <a:avLst/>
            <a:gdLst/>
            <a:ahLst/>
            <a:cxnLst/>
            <a:rect l="l" t="t" r="r" b="b"/>
            <a:pathLst>
              <a:path w="4117975">
                <a:moveTo>
                  <a:pt x="0" y="0"/>
                </a:moveTo>
                <a:lnTo>
                  <a:pt x="4117848" y="0"/>
                </a:lnTo>
              </a:path>
            </a:pathLst>
          </a:custGeom>
          <a:ln w="6350">
            <a:solidFill>
              <a:srgbClr val="88888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12747" y="3802379"/>
            <a:ext cx="4117975" cy="0"/>
          </a:xfrm>
          <a:custGeom>
            <a:avLst/>
            <a:gdLst/>
            <a:ahLst/>
            <a:cxnLst/>
            <a:rect l="l" t="t" r="r" b="b"/>
            <a:pathLst>
              <a:path w="4117975">
                <a:moveTo>
                  <a:pt x="0" y="0"/>
                </a:moveTo>
                <a:lnTo>
                  <a:pt x="4117848" y="0"/>
                </a:lnTo>
              </a:path>
            </a:pathLst>
          </a:custGeom>
          <a:ln w="6350">
            <a:solidFill>
              <a:srgbClr val="88888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412747" y="3493008"/>
            <a:ext cx="4117975" cy="0"/>
          </a:xfrm>
          <a:custGeom>
            <a:avLst/>
            <a:gdLst/>
            <a:ahLst/>
            <a:cxnLst/>
            <a:rect l="l" t="t" r="r" b="b"/>
            <a:pathLst>
              <a:path w="4117975">
                <a:moveTo>
                  <a:pt x="0" y="0"/>
                </a:moveTo>
                <a:lnTo>
                  <a:pt x="4117848" y="0"/>
                </a:lnTo>
              </a:path>
            </a:pathLst>
          </a:custGeom>
          <a:ln w="6350">
            <a:solidFill>
              <a:srgbClr val="88888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12747" y="3182111"/>
            <a:ext cx="4117975" cy="0"/>
          </a:xfrm>
          <a:custGeom>
            <a:avLst/>
            <a:gdLst/>
            <a:ahLst/>
            <a:cxnLst/>
            <a:rect l="l" t="t" r="r" b="b"/>
            <a:pathLst>
              <a:path w="4117975">
                <a:moveTo>
                  <a:pt x="0" y="0"/>
                </a:moveTo>
                <a:lnTo>
                  <a:pt x="4117848" y="0"/>
                </a:lnTo>
              </a:path>
            </a:pathLst>
          </a:custGeom>
          <a:ln w="6350">
            <a:solidFill>
              <a:srgbClr val="88888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12747" y="2871216"/>
            <a:ext cx="4117975" cy="0"/>
          </a:xfrm>
          <a:custGeom>
            <a:avLst/>
            <a:gdLst/>
            <a:ahLst/>
            <a:cxnLst/>
            <a:rect l="l" t="t" r="r" b="b"/>
            <a:pathLst>
              <a:path w="4117975">
                <a:moveTo>
                  <a:pt x="0" y="0"/>
                </a:moveTo>
                <a:lnTo>
                  <a:pt x="4117848" y="0"/>
                </a:lnTo>
              </a:path>
            </a:pathLst>
          </a:custGeom>
          <a:ln w="6350">
            <a:solidFill>
              <a:srgbClr val="88888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235707" y="5000244"/>
            <a:ext cx="0" cy="45720"/>
          </a:xfrm>
          <a:custGeom>
            <a:avLst/>
            <a:gdLst/>
            <a:ahLst/>
            <a:cxnLst/>
            <a:rect l="l" t="t" r="r" b="b"/>
            <a:pathLst>
              <a:path h="45720">
                <a:moveTo>
                  <a:pt x="0" y="0"/>
                </a:moveTo>
                <a:lnTo>
                  <a:pt x="0" y="45719"/>
                </a:lnTo>
              </a:path>
            </a:pathLst>
          </a:custGeom>
          <a:ln w="6350">
            <a:solidFill>
              <a:srgbClr val="88888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235707" y="2871216"/>
            <a:ext cx="0" cy="1807845"/>
          </a:xfrm>
          <a:custGeom>
            <a:avLst/>
            <a:gdLst/>
            <a:ahLst/>
            <a:cxnLst/>
            <a:rect l="l" t="t" r="r" b="b"/>
            <a:pathLst>
              <a:path h="1807845">
                <a:moveTo>
                  <a:pt x="0" y="0"/>
                </a:moveTo>
                <a:lnTo>
                  <a:pt x="0" y="1807464"/>
                </a:lnTo>
              </a:path>
            </a:pathLst>
          </a:custGeom>
          <a:ln w="6350">
            <a:solidFill>
              <a:srgbClr val="88888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060192" y="5000244"/>
            <a:ext cx="0" cy="45720"/>
          </a:xfrm>
          <a:custGeom>
            <a:avLst/>
            <a:gdLst/>
            <a:ahLst/>
            <a:cxnLst/>
            <a:rect l="l" t="t" r="r" b="b"/>
            <a:pathLst>
              <a:path h="45720">
                <a:moveTo>
                  <a:pt x="0" y="0"/>
                </a:moveTo>
                <a:lnTo>
                  <a:pt x="0" y="45719"/>
                </a:lnTo>
              </a:path>
            </a:pathLst>
          </a:custGeom>
          <a:ln w="6350">
            <a:solidFill>
              <a:srgbClr val="88888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060192" y="2871216"/>
            <a:ext cx="0" cy="1807845"/>
          </a:xfrm>
          <a:custGeom>
            <a:avLst/>
            <a:gdLst/>
            <a:ahLst/>
            <a:cxnLst/>
            <a:rect l="l" t="t" r="r" b="b"/>
            <a:pathLst>
              <a:path h="1807845">
                <a:moveTo>
                  <a:pt x="0" y="0"/>
                </a:moveTo>
                <a:lnTo>
                  <a:pt x="0" y="1807464"/>
                </a:lnTo>
              </a:path>
            </a:pathLst>
          </a:custGeom>
          <a:ln w="6350">
            <a:solidFill>
              <a:srgbClr val="88888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883152" y="5000244"/>
            <a:ext cx="0" cy="45720"/>
          </a:xfrm>
          <a:custGeom>
            <a:avLst/>
            <a:gdLst/>
            <a:ahLst/>
            <a:cxnLst/>
            <a:rect l="l" t="t" r="r" b="b"/>
            <a:pathLst>
              <a:path h="45720">
                <a:moveTo>
                  <a:pt x="0" y="0"/>
                </a:moveTo>
                <a:lnTo>
                  <a:pt x="0" y="45719"/>
                </a:lnTo>
              </a:path>
            </a:pathLst>
          </a:custGeom>
          <a:ln w="6350">
            <a:solidFill>
              <a:srgbClr val="88888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883152" y="2871216"/>
            <a:ext cx="0" cy="1807845"/>
          </a:xfrm>
          <a:custGeom>
            <a:avLst/>
            <a:gdLst/>
            <a:ahLst/>
            <a:cxnLst/>
            <a:rect l="l" t="t" r="r" b="b"/>
            <a:pathLst>
              <a:path h="1807845">
                <a:moveTo>
                  <a:pt x="0" y="0"/>
                </a:moveTo>
                <a:lnTo>
                  <a:pt x="0" y="1807464"/>
                </a:lnTo>
              </a:path>
            </a:pathLst>
          </a:custGeom>
          <a:ln w="6350">
            <a:solidFill>
              <a:srgbClr val="88888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706111" y="5000244"/>
            <a:ext cx="0" cy="45720"/>
          </a:xfrm>
          <a:custGeom>
            <a:avLst/>
            <a:gdLst/>
            <a:ahLst/>
            <a:cxnLst/>
            <a:rect l="l" t="t" r="r" b="b"/>
            <a:pathLst>
              <a:path h="45720">
                <a:moveTo>
                  <a:pt x="0" y="0"/>
                </a:moveTo>
                <a:lnTo>
                  <a:pt x="0" y="45719"/>
                </a:lnTo>
              </a:path>
            </a:pathLst>
          </a:custGeom>
          <a:ln w="6350">
            <a:solidFill>
              <a:srgbClr val="88888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706111" y="2871216"/>
            <a:ext cx="0" cy="1807845"/>
          </a:xfrm>
          <a:custGeom>
            <a:avLst/>
            <a:gdLst/>
            <a:ahLst/>
            <a:cxnLst/>
            <a:rect l="l" t="t" r="r" b="b"/>
            <a:pathLst>
              <a:path h="1807845">
                <a:moveTo>
                  <a:pt x="0" y="0"/>
                </a:moveTo>
                <a:lnTo>
                  <a:pt x="0" y="1807464"/>
                </a:lnTo>
              </a:path>
            </a:pathLst>
          </a:custGeom>
          <a:ln w="6350">
            <a:solidFill>
              <a:srgbClr val="88888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530596" y="2871216"/>
            <a:ext cx="0" cy="2174875"/>
          </a:xfrm>
          <a:custGeom>
            <a:avLst/>
            <a:gdLst/>
            <a:ahLst/>
            <a:cxnLst/>
            <a:rect l="l" t="t" r="r" b="b"/>
            <a:pathLst>
              <a:path h="2174875">
                <a:moveTo>
                  <a:pt x="0" y="0"/>
                </a:moveTo>
                <a:lnTo>
                  <a:pt x="0" y="2174748"/>
                </a:lnTo>
              </a:path>
            </a:pathLst>
          </a:custGeom>
          <a:ln w="6350">
            <a:solidFill>
              <a:srgbClr val="88888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1363852" y="2868041"/>
            <a:ext cx="4170045" cy="2225675"/>
            <a:chOff x="1363852" y="2868041"/>
            <a:chExt cx="4170045" cy="2225675"/>
          </a:xfrm>
        </p:grpSpPr>
        <p:sp>
          <p:nvSpPr>
            <p:cNvPr id="20" name="object 20"/>
            <p:cNvSpPr/>
            <p:nvPr/>
          </p:nvSpPr>
          <p:spPr>
            <a:xfrm>
              <a:off x="1367027" y="2871216"/>
              <a:ext cx="4163695" cy="2219325"/>
            </a:xfrm>
            <a:custGeom>
              <a:avLst/>
              <a:gdLst/>
              <a:ahLst/>
              <a:cxnLst/>
              <a:rect l="l" t="t" r="r" b="b"/>
              <a:pathLst>
                <a:path w="4163695" h="2219325">
                  <a:moveTo>
                    <a:pt x="45719" y="2174748"/>
                  </a:moveTo>
                  <a:lnTo>
                    <a:pt x="45719" y="0"/>
                  </a:lnTo>
                </a:path>
                <a:path w="4163695" h="2219325">
                  <a:moveTo>
                    <a:pt x="0" y="2174748"/>
                  </a:moveTo>
                  <a:lnTo>
                    <a:pt x="45719" y="2174748"/>
                  </a:lnTo>
                </a:path>
                <a:path w="4163695" h="2219325">
                  <a:moveTo>
                    <a:pt x="0" y="1863852"/>
                  </a:moveTo>
                  <a:lnTo>
                    <a:pt x="45719" y="1863852"/>
                  </a:lnTo>
                </a:path>
                <a:path w="4163695" h="2219325">
                  <a:moveTo>
                    <a:pt x="0" y="1552956"/>
                  </a:moveTo>
                  <a:lnTo>
                    <a:pt x="45719" y="1552956"/>
                  </a:lnTo>
                </a:path>
                <a:path w="4163695" h="2219325">
                  <a:moveTo>
                    <a:pt x="0" y="1242060"/>
                  </a:moveTo>
                  <a:lnTo>
                    <a:pt x="45719" y="1242060"/>
                  </a:lnTo>
                </a:path>
                <a:path w="4163695" h="2219325">
                  <a:moveTo>
                    <a:pt x="0" y="931164"/>
                  </a:moveTo>
                  <a:lnTo>
                    <a:pt x="45719" y="931164"/>
                  </a:lnTo>
                </a:path>
                <a:path w="4163695" h="2219325">
                  <a:moveTo>
                    <a:pt x="0" y="621792"/>
                  </a:moveTo>
                  <a:lnTo>
                    <a:pt x="45719" y="621792"/>
                  </a:lnTo>
                </a:path>
                <a:path w="4163695" h="2219325">
                  <a:moveTo>
                    <a:pt x="0" y="310896"/>
                  </a:moveTo>
                  <a:lnTo>
                    <a:pt x="45719" y="310896"/>
                  </a:lnTo>
                </a:path>
                <a:path w="4163695" h="2219325">
                  <a:moveTo>
                    <a:pt x="0" y="0"/>
                  </a:moveTo>
                  <a:lnTo>
                    <a:pt x="45719" y="0"/>
                  </a:lnTo>
                </a:path>
                <a:path w="4163695" h="2219325">
                  <a:moveTo>
                    <a:pt x="45719" y="2174748"/>
                  </a:moveTo>
                  <a:lnTo>
                    <a:pt x="4163568" y="2174748"/>
                  </a:lnTo>
                </a:path>
                <a:path w="4163695" h="2219325">
                  <a:moveTo>
                    <a:pt x="45719" y="2174748"/>
                  </a:moveTo>
                  <a:lnTo>
                    <a:pt x="45719" y="2218944"/>
                  </a:lnTo>
                </a:path>
                <a:path w="4163695" h="2219325">
                  <a:moveTo>
                    <a:pt x="868679" y="2174748"/>
                  </a:moveTo>
                  <a:lnTo>
                    <a:pt x="868679" y="2218944"/>
                  </a:lnTo>
                </a:path>
                <a:path w="4163695" h="2219325">
                  <a:moveTo>
                    <a:pt x="1693164" y="2174748"/>
                  </a:moveTo>
                  <a:lnTo>
                    <a:pt x="1693164" y="2218944"/>
                  </a:lnTo>
                </a:path>
                <a:path w="4163695" h="2219325">
                  <a:moveTo>
                    <a:pt x="2516124" y="2174748"/>
                  </a:moveTo>
                  <a:lnTo>
                    <a:pt x="2516124" y="2218944"/>
                  </a:lnTo>
                </a:path>
                <a:path w="4163695" h="2219325">
                  <a:moveTo>
                    <a:pt x="3339084" y="2174748"/>
                  </a:moveTo>
                  <a:lnTo>
                    <a:pt x="3339084" y="2218944"/>
                  </a:lnTo>
                </a:path>
                <a:path w="4163695" h="2219325">
                  <a:moveTo>
                    <a:pt x="4163568" y="2174748"/>
                  </a:moveTo>
                  <a:lnTo>
                    <a:pt x="4163568" y="2218944"/>
                  </a:lnTo>
                </a:path>
              </a:pathLst>
            </a:custGeom>
            <a:ln w="6350">
              <a:solidFill>
                <a:srgbClr val="88888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660397" y="3748277"/>
              <a:ext cx="3705225" cy="835025"/>
            </a:xfrm>
            <a:custGeom>
              <a:avLst/>
              <a:gdLst/>
              <a:ahLst/>
              <a:cxnLst/>
              <a:rect l="l" t="t" r="r" b="b"/>
              <a:pathLst>
                <a:path w="3705225" h="835025">
                  <a:moveTo>
                    <a:pt x="0" y="0"/>
                  </a:moveTo>
                  <a:lnTo>
                    <a:pt x="24692" y="43896"/>
                  </a:lnTo>
                  <a:lnTo>
                    <a:pt x="49390" y="89638"/>
                  </a:lnTo>
                  <a:lnTo>
                    <a:pt x="74093" y="136435"/>
                  </a:lnTo>
                  <a:lnTo>
                    <a:pt x="98799" y="183495"/>
                  </a:lnTo>
                  <a:lnTo>
                    <a:pt x="123507" y="230028"/>
                  </a:lnTo>
                  <a:lnTo>
                    <a:pt x="148215" y="275243"/>
                  </a:lnTo>
                  <a:lnTo>
                    <a:pt x="172921" y="318349"/>
                  </a:lnTo>
                  <a:lnTo>
                    <a:pt x="197624" y="358554"/>
                  </a:lnTo>
                  <a:lnTo>
                    <a:pt x="222322" y="395068"/>
                  </a:lnTo>
                  <a:lnTo>
                    <a:pt x="247014" y="427101"/>
                  </a:lnTo>
                  <a:lnTo>
                    <a:pt x="288163" y="469810"/>
                  </a:lnTo>
                  <a:lnTo>
                    <a:pt x="329315" y="501861"/>
                  </a:lnTo>
                  <a:lnTo>
                    <a:pt x="370474" y="526589"/>
                  </a:lnTo>
                  <a:lnTo>
                    <a:pt x="411644" y="547327"/>
                  </a:lnTo>
                  <a:lnTo>
                    <a:pt x="452828" y="567409"/>
                  </a:lnTo>
                  <a:lnTo>
                    <a:pt x="494029" y="590169"/>
                  </a:lnTo>
                  <a:lnTo>
                    <a:pt x="535177" y="616145"/>
                  </a:lnTo>
                  <a:lnTo>
                    <a:pt x="576326" y="642789"/>
                  </a:lnTo>
                  <a:lnTo>
                    <a:pt x="617474" y="668797"/>
                  </a:lnTo>
                  <a:lnTo>
                    <a:pt x="658622" y="692869"/>
                  </a:lnTo>
                  <a:lnTo>
                    <a:pt x="699770" y="713702"/>
                  </a:lnTo>
                  <a:lnTo>
                    <a:pt x="740918" y="729996"/>
                  </a:lnTo>
                  <a:lnTo>
                    <a:pt x="790357" y="741240"/>
                  </a:lnTo>
                  <a:lnTo>
                    <a:pt x="839772" y="745089"/>
                  </a:lnTo>
                  <a:lnTo>
                    <a:pt x="889169" y="745641"/>
                  </a:lnTo>
                  <a:lnTo>
                    <a:pt x="938554" y="746991"/>
                  </a:lnTo>
                  <a:lnTo>
                    <a:pt x="987932" y="753237"/>
                  </a:lnTo>
                  <a:lnTo>
                    <a:pt x="1037323" y="766805"/>
                  </a:lnTo>
                  <a:lnTo>
                    <a:pt x="1086732" y="784885"/>
                  </a:lnTo>
                  <a:lnTo>
                    <a:pt x="1136148" y="803940"/>
                  </a:lnTo>
                  <a:lnTo>
                    <a:pt x="1185557" y="820435"/>
                  </a:lnTo>
                  <a:lnTo>
                    <a:pt x="1234947" y="830834"/>
                  </a:lnTo>
                  <a:lnTo>
                    <a:pt x="1284338" y="834709"/>
                  </a:lnTo>
                  <a:lnTo>
                    <a:pt x="1333747" y="834341"/>
                  </a:lnTo>
                  <a:lnTo>
                    <a:pt x="1383163" y="830486"/>
                  </a:lnTo>
                  <a:lnTo>
                    <a:pt x="1432572" y="823900"/>
                  </a:lnTo>
                  <a:lnTo>
                    <a:pt x="1481963" y="815340"/>
                  </a:lnTo>
                  <a:lnTo>
                    <a:pt x="1531341" y="801685"/>
                  </a:lnTo>
                  <a:lnTo>
                    <a:pt x="1580726" y="782429"/>
                  </a:lnTo>
                  <a:lnTo>
                    <a:pt x="1630123" y="762240"/>
                  </a:lnTo>
                  <a:lnTo>
                    <a:pt x="1679538" y="745788"/>
                  </a:lnTo>
                  <a:lnTo>
                    <a:pt x="1728977" y="737743"/>
                  </a:lnTo>
                  <a:lnTo>
                    <a:pt x="1778355" y="740518"/>
                  </a:lnTo>
                  <a:lnTo>
                    <a:pt x="1827733" y="751079"/>
                  </a:lnTo>
                  <a:lnTo>
                    <a:pt x="1877110" y="765687"/>
                  </a:lnTo>
                  <a:lnTo>
                    <a:pt x="1926488" y="780606"/>
                  </a:lnTo>
                  <a:lnTo>
                    <a:pt x="1975865" y="792099"/>
                  </a:lnTo>
                  <a:lnTo>
                    <a:pt x="2025305" y="801039"/>
                  </a:lnTo>
                  <a:lnTo>
                    <a:pt x="2074720" y="809919"/>
                  </a:lnTo>
                  <a:lnTo>
                    <a:pt x="2124117" y="817427"/>
                  </a:lnTo>
                  <a:lnTo>
                    <a:pt x="2173502" y="822253"/>
                  </a:lnTo>
                  <a:lnTo>
                    <a:pt x="2222880" y="823087"/>
                  </a:lnTo>
                  <a:lnTo>
                    <a:pt x="2272271" y="818763"/>
                  </a:lnTo>
                  <a:lnTo>
                    <a:pt x="2321680" y="810082"/>
                  </a:lnTo>
                  <a:lnTo>
                    <a:pt x="2371096" y="798901"/>
                  </a:lnTo>
                  <a:lnTo>
                    <a:pt x="2420505" y="787079"/>
                  </a:lnTo>
                  <a:lnTo>
                    <a:pt x="2469896" y="776478"/>
                  </a:lnTo>
                  <a:lnTo>
                    <a:pt x="2519286" y="766803"/>
                  </a:lnTo>
                  <a:lnTo>
                    <a:pt x="2568695" y="756751"/>
                  </a:lnTo>
                  <a:lnTo>
                    <a:pt x="2618111" y="746888"/>
                  </a:lnTo>
                  <a:lnTo>
                    <a:pt x="2667520" y="737780"/>
                  </a:lnTo>
                  <a:lnTo>
                    <a:pt x="2716911" y="729996"/>
                  </a:lnTo>
                  <a:lnTo>
                    <a:pt x="2766289" y="724944"/>
                  </a:lnTo>
                  <a:lnTo>
                    <a:pt x="2815674" y="722319"/>
                  </a:lnTo>
                  <a:lnTo>
                    <a:pt x="2865071" y="719882"/>
                  </a:lnTo>
                  <a:lnTo>
                    <a:pt x="2914486" y="715398"/>
                  </a:lnTo>
                  <a:lnTo>
                    <a:pt x="2963926" y="706628"/>
                  </a:lnTo>
                  <a:lnTo>
                    <a:pt x="3013303" y="691837"/>
                  </a:lnTo>
                  <a:lnTo>
                    <a:pt x="3062681" y="672516"/>
                  </a:lnTo>
                  <a:lnTo>
                    <a:pt x="3112058" y="651270"/>
                  </a:lnTo>
                  <a:lnTo>
                    <a:pt x="3161436" y="630700"/>
                  </a:lnTo>
                  <a:lnTo>
                    <a:pt x="3210814" y="613410"/>
                  </a:lnTo>
                  <a:lnTo>
                    <a:pt x="3260253" y="602197"/>
                  </a:lnTo>
                  <a:lnTo>
                    <a:pt x="3309668" y="595245"/>
                  </a:lnTo>
                  <a:lnTo>
                    <a:pt x="3359065" y="588465"/>
                  </a:lnTo>
                  <a:lnTo>
                    <a:pt x="3408450" y="577764"/>
                  </a:lnTo>
                  <a:lnTo>
                    <a:pt x="3457829" y="559054"/>
                  </a:lnTo>
                  <a:lnTo>
                    <a:pt x="3498986" y="535631"/>
                  </a:lnTo>
                  <a:lnTo>
                    <a:pt x="3540157" y="506715"/>
                  </a:lnTo>
                  <a:lnTo>
                    <a:pt x="3581336" y="474138"/>
                  </a:lnTo>
                  <a:lnTo>
                    <a:pt x="3622515" y="439730"/>
                  </a:lnTo>
                  <a:lnTo>
                    <a:pt x="3663686" y="405322"/>
                  </a:lnTo>
                  <a:lnTo>
                    <a:pt x="3704843" y="37274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756409" y="3281934"/>
              <a:ext cx="3472179" cy="372745"/>
            </a:xfrm>
            <a:custGeom>
              <a:avLst/>
              <a:gdLst/>
              <a:ahLst/>
              <a:cxnLst/>
              <a:rect l="l" t="t" r="r" b="b"/>
              <a:pathLst>
                <a:path w="3472179" h="372745">
                  <a:moveTo>
                    <a:pt x="0" y="7746"/>
                  </a:moveTo>
                  <a:lnTo>
                    <a:pt x="39438" y="35686"/>
                  </a:lnTo>
                  <a:lnTo>
                    <a:pt x="78886" y="66049"/>
                  </a:lnTo>
                  <a:lnTo>
                    <a:pt x="118340" y="97380"/>
                  </a:lnTo>
                  <a:lnTo>
                    <a:pt x="157797" y="128222"/>
                  </a:lnTo>
                  <a:lnTo>
                    <a:pt x="197254" y="157117"/>
                  </a:lnTo>
                  <a:lnTo>
                    <a:pt x="236708" y="182608"/>
                  </a:lnTo>
                  <a:lnTo>
                    <a:pt x="276156" y="203238"/>
                  </a:lnTo>
                  <a:lnTo>
                    <a:pt x="315594" y="217550"/>
                  </a:lnTo>
                  <a:lnTo>
                    <a:pt x="360668" y="224808"/>
                  </a:lnTo>
                  <a:lnTo>
                    <a:pt x="405753" y="223720"/>
                  </a:lnTo>
                  <a:lnTo>
                    <a:pt x="450845" y="216731"/>
                  </a:lnTo>
                  <a:lnTo>
                    <a:pt x="495939" y="206287"/>
                  </a:lnTo>
                  <a:lnTo>
                    <a:pt x="541031" y="194835"/>
                  </a:lnTo>
                  <a:lnTo>
                    <a:pt x="586116" y="184820"/>
                  </a:lnTo>
                  <a:lnTo>
                    <a:pt x="631189" y="178688"/>
                  </a:lnTo>
                  <a:lnTo>
                    <a:pt x="683821" y="175425"/>
                  </a:lnTo>
                  <a:lnTo>
                    <a:pt x="736435" y="173237"/>
                  </a:lnTo>
                  <a:lnTo>
                    <a:pt x="789035" y="171910"/>
                  </a:lnTo>
                  <a:lnTo>
                    <a:pt x="841624" y="171228"/>
                  </a:lnTo>
                  <a:lnTo>
                    <a:pt x="894206" y="170977"/>
                  </a:lnTo>
                  <a:lnTo>
                    <a:pt x="946784" y="170941"/>
                  </a:lnTo>
                  <a:lnTo>
                    <a:pt x="999416" y="170528"/>
                  </a:lnTo>
                  <a:lnTo>
                    <a:pt x="1052030" y="169789"/>
                  </a:lnTo>
                  <a:lnTo>
                    <a:pt x="1104630" y="169481"/>
                  </a:lnTo>
                  <a:lnTo>
                    <a:pt x="1157219" y="170358"/>
                  </a:lnTo>
                  <a:lnTo>
                    <a:pt x="1209801" y="173176"/>
                  </a:lnTo>
                  <a:lnTo>
                    <a:pt x="1262379" y="178688"/>
                  </a:lnTo>
                  <a:lnTo>
                    <a:pt x="1315011" y="187224"/>
                  </a:lnTo>
                  <a:lnTo>
                    <a:pt x="1367625" y="198246"/>
                  </a:lnTo>
                  <a:lnTo>
                    <a:pt x="1420225" y="211216"/>
                  </a:lnTo>
                  <a:lnTo>
                    <a:pt x="1472814" y="225594"/>
                  </a:lnTo>
                  <a:lnTo>
                    <a:pt x="1525396" y="240839"/>
                  </a:lnTo>
                  <a:lnTo>
                    <a:pt x="1577975" y="256412"/>
                  </a:lnTo>
                  <a:lnTo>
                    <a:pt x="1623089" y="271492"/>
                  </a:lnTo>
                  <a:lnTo>
                    <a:pt x="1668192" y="289109"/>
                  </a:lnTo>
                  <a:lnTo>
                    <a:pt x="1713288" y="307834"/>
                  </a:lnTo>
                  <a:lnTo>
                    <a:pt x="1758383" y="326240"/>
                  </a:lnTo>
                  <a:lnTo>
                    <a:pt x="1803479" y="342897"/>
                  </a:lnTo>
                  <a:lnTo>
                    <a:pt x="1848582" y="356377"/>
                  </a:lnTo>
                  <a:lnTo>
                    <a:pt x="1893697" y="365251"/>
                  </a:lnTo>
                  <a:lnTo>
                    <a:pt x="1946275" y="370708"/>
                  </a:lnTo>
                  <a:lnTo>
                    <a:pt x="1998857" y="372712"/>
                  </a:lnTo>
                  <a:lnTo>
                    <a:pt x="2051446" y="371046"/>
                  </a:lnTo>
                  <a:lnTo>
                    <a:pt x="2104046" y="365496"/>
                  </a:lnTo>
                  <a:lnTo>
                    <a:pt x="2156660" y="355847"/>
                  </a:lnTo>
                  <a:lnTo>
                    <a:pt x="2209291" y="341883"/>
                  </a:lnTo>
                  <a:lnTo>
                    <a:pt x="2254359" y="323577"/>
                  </a:lnTo>
                  <a:lnTo>
                    <a:pt x="2299428" y="298364"/>
                  </a:lnTo>
                  <a:lnTo>
                    <a:pt x="2344502" y="269165"/>
                  </a:lnTo>
                  <a:lnTo>
                    <a:pt x="2389583" y="238902"/>
                  </a:lnTo>
                  <a:lnTo>
                    <a:pt x="2434672" y="210496"/>
                  </a:lnTo>
                  <a:lnTo>
                    <a:pt x="2479773" y="186869"/>
                  </a:lnTo>
                  <a:lnTo>
                    <a:pt x="2524887" y="170941"/>
                  </a:lnTo>
                  <a:lnTo>
                    <a:pt x="2569954" y="164322"/>
                  </a:lnTo>
                  <a:lnTo>
                    <a:pt x="2615023" y="164952"/>
                  </a:lnTo>
                  <a:lnTo>
                    <a:pt x="2660097" y="170252"/>
                  </a:lnTo>
                  <a:lnTo>
                    <a:pt x="2705178" y="177642"/>
                  </a:lnTo>
                  <a:lnTo>
                    <a:pt x="2750267" y="184543"/>
                  </a:lnTo>
                  <a:lnTo>
                    <a:pt x="2795368" y="188376"/>
                  </a:lnTo>
                  <a:lnTo>
                    <a:pt x="2840481" y="186562"/>
                  </a:lnTo>
                  <a:lnTo>
                    <a:pt x="2885555" y="178946"/>
                  </a:lnTo>
                  <a:lnTo>
                    <a:pt x="2930640" y="167835"/>
                  </a:lnTo>
                  <a:lnTo>
                    <a:pt x="2975732" y="154182"/>
                  </a:lnTo>
                  <a:lnTo>
                    <a:pt x="3020826" y="138941"/>
                  </a:lnTo>
                  <a:lnTo>
                    <a:pt x="3065918" y="123064"/>
                  </a:lnTo>
                  <a:lnTo>
                    <a:pt x="3111003" y="107506"/>
                  </a:lnTo>
                  <a:lnTo>
                    <a:pt x="3156077" y="93217"/>
                  </a:lnTo>
                  <a:lnTo>
                    <a:pt x="3208664" y="77669"/>
                  </a:lnTo>
                  <a:lnTo>
                    <a:pt x="3261265" y="62135"/>
                  </a:lnTo>
                  <a:lnTo>
                    <a:pt x="3313874" y="46608"/>
                  </a:lnTo>
                  <a:lnTo>
                    <a:pt x="3366483" y="31082"/>
                  </a:lnTo>
                  <a:lnTo>
                    <a:pt x="3419084" y="15548"/>
                  </a:lnTo>
                  <a:lnTo>
                    <a:pt x="3471672" y="0"/>
                  </a:lnTo>
                </a:path>
              </a:pathLst>
            </a:custGeom>
            <a:ln w="22225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706118" y="3111246"/>
              <a:ext cx="3671570" cy="172085"/>
            </a:xfrm>
            <a:custGeom>
              <a:avLst/>
              <a:gdLst/>
              <a:ahLst/>
              <a:cxnLst/>
              <a:rect l="l" t="t" r="r" b="b"/>
              <a:pathLst>
                <a:path w="3671570" h="172085">
                  <a:moveTo>
                    <a:pt x="0" y="0"/>
                  </a:moveTo>
                  <a:lnTo>
                    <a:pt x="47054" y="19495"/>
                  </a:lnTo>
                  <a:lnTo>
                    <a:pt x="94111" y="40517"/>
                  </a:lnTo>
                  <a:lnTo>
                    <a:pt x="141176" y="61547"/>
                  </a:lnTo>
                  <a:lnTo>
                    <a:pt x="188251" y="81063"/>
                  </a:lnTo>
                  <a:lnTo>
                    <a:pt x="235340" y="97545"/>
                  </a:lnTo>
                  <a:lnTo>
                    <a:pt x="282448" y="109474"/>
                  </a:lnTo>
                  <a:lnTo>
                    <a:pt x="329501" y="116185"/>
                  </a:lnTo>
                  <a:lnTo>
                    <a:pt x="376555" y="118759"/>
                  </a:lnTo>
                  <a:lnTo>
                    <a:pt x="423608" y="118284"/>
                  </a:lnTo>
                  <a:lnTo>
                    <a:pt x="470661" y="115852"/>
                  </a:lnTo>
                  <a:lnTo>
                    <a:pt x="517715" y="112551"/>
                  </a:lnTo>
                  <a:lnTo>
                    <a:pt x="564769" y="109474"/>
                  </a:lnTo>
                  <a:lnTo>
                    <a:pt x="611876" y="104716"/>
                  </a:lnTo>
                  <a:lnTo>
                    <a:pt x="658965" y="97027"/>
                  </a:lnTo>
                  <a:lnTo>
                    <a:pt x="706040" y="88471"/>
                  </a:lnTo>
                  <a:lnTo>
                    <a:pt x="753105" y="81110"/>
                  </a:lnTo>
                  <a:lnTo>
                    <a:pt x="800162" y="77009"/>
                  </a:lnTo>
                  <a:lnTo>
                    <a:pt x="847217" y="78231"/>
                  </a:lnTo>
                  <a:lnTo>
                    <a:pt x="894279" y="88181"/>
                  </a:lnTo>
                  <a:lnTo>
                    <a:pt x="941356" y="105969"/>
                  </a:lnTo>
                  <a:lnTo>
                    <a:pt x="988440" y="127031"/>
                  </a:lnTo>
                  <a:lnTo>
                    <a:pt x="1035525" y="146802"/>
                  </a:lnTo>
                  <a:lnTo>
                    <a:pt x="1082602" y="160717"/>
                  </a:lnTo>
                  <a:lnTo>
                    <a:pt x="1129664" y="164211"/>
                  </a:lnTo>
                  <a:lnTo>
                    <a:pt x="1176718" y="153868"/>
                  </a:lnTo>
                  <a:lnTo>
                    <a:pt x="1223772" y="132653"/>
                  </a:lnTo>
                  <a:lnTo>
                    <a:pt x="1270825" y="105568"/>
                  </a:lnTo>
                  <a:lnTo>
                    <a:pt x="1317879" y="77615"/>
                  </a:lnTo>
                  <a:lnTo>
                    <a:pt x="1364932" y="53797"/>
                  </a:lnTo>
                  <a:lnTo>
                    <a:pt x="1411986" y="39115"/>
                  </a:lnTo>
                  <a:lnTo>
                    <a:pt x="1459093" y="34215"/>
                  </a:lnTo>
                  <a:lnTo>
                    <a:pt x="1506182" y="35301"/>
                  </a:lnTo>
                  <a:lnTo>
                    <a:pt x="1553257" y="40528"/>
                  </a:lnTo>
                  <a:lnTo>
                    <a:pt x="1600322" y="48053"/>
                  </a:lnTo>
                  <a:lnTo>
                    <a:pt x="1647379" y="56028"/>
                  </a:lnTo>
                  <a:lnTo>
                    <a:pt x="1694433" y="62611"/>
                  </a:lnTo>
                  <a:lnTo>
                    <a:pt x="1741496" y="68850"/>
                  </a:lnTo>
                  <a:lnTo>
                    <a:pt x="1788573" y="76501"/>
                  </a:lnTo>
                  <a:lnTo>
                    <a:pt x="1835658" y="84581"/>
                  </a:lnTo>
                  <a:lnTo>
                    <a:pt x="1882742" y="92112"/>
                  </a:lnTo>
                  <a:lnTo>
                    <a:pt x="1929819" y="98112"/>
                  </a:lnTo>
                  <a:lnTo>
                    <a:pt x="1976882" y="101600"/>
                  </a:lnTo>
                  <a:lnTo>
                    <a:pt x="2023936" y="101809"/>
                  </a:lnTo>
                  <a:lnTo>
                    <a:pt x="2070993" y="99299"/>
                  </a:lnTo>
                  <a:lnTo>
                    <a:pt x="2118058" y="95265"/>
                  </a:lnTo>
                  <a:lnTo>
                    <a:pt x="2165133" y="90903"/>
                  </a:lnTo>
                  <a:lnTo>
                    <a:pt x="2212222" y="87409"/>
                  </a:lnTo>
                  <a:lnTo>
                    <a:pt x="2259330" y="85978"/>
                  </a:lnTo>
                  <a:lnTo>
                    <a:pt x="2306383" y="86139"/>
                  </a:lnTo>
                  <a:lnTo>
                    <a:pt x="2353436" y="86839"/>
                  </a:lnTo>
                  <a:lnTo>
                    <a:pt x="2400490" y="88407"/>
                  </a:lnTo>
                  <a:lnTo>
                    <a:pt x="2447543" y="91171"/>
                  </a:lnTo>
                  <a:lnTo>
                    <a:pt x="2494597" y="95459"/>
                  </a:lnTo>
                  <a:lnTo>
                    <a:pt x="2541651" y="101600"/>
                  </a:lnTo>
                  <a:lnTo>
                    <a:pt x="2588713" y="112341"/>
                  </a:lnTo>
                  <a:lnTo>
                    <a:pt x="2635790" y="127968"/>
                  </a:lnTo>
                  <a:lnTo>
                    <a:pt x="2682875" y="145113"/>
                  </a:lnTo>
                  <a:lnTo>
                    <a:pt x="2729959" y="160405"/>
                  </a:lnTo>
                  <a:lnTo>
                    <a:pt x="2777036" y="170476"/>
                  </a:lnTo>
                  <a:lnTo>
                    <a:pt x="2824098" y="171957"/>
                  </a:lnTo>
                  <a:lnTo>
                    <a:pt x="2871153" y="161493"/>
                  </a:lnTo>
                  <a:lnTo>
                    <a:pt x="2918210" y="141031"/>
                  </a:lnTo>
                  <a:lnTo>
                    <a:pt x="2965275" y="115347"/>
                  </a:lnTo>
                  <a:lnTo>
                    <a:pt x="3012350" y="89219"/>
                  </a:lnTo>
                  <a:lnTo>
                    <a:pt x="3059439" y="67424"/>
                  </a:lnTo>
                  <a:lnTo>
                    <a:pt x="3106547" y="54737"/>
                  </a:lnTo>
                  <a:lnTo>
                    <a:pt x="3153600" y="53092"/>
                  </a:lnTo>
                  <a:lnTo>
                    <a:pt x="3200653" y="59064"/>
                  </a:lnTo>
                  <a:lnTo>
                    <a:pt x="3247707" y="69389"/>
                  </a:lnTo>
                  <a:lnTo>
                    <a:pt x="3294760" y="80804"/>
                  </a:lnTo>
                  <a:lnTo>
                    <a:pt x="3341814" y="90047"/>
                  </a:lnTo>
                  <a:lnTo>
                    <a:pt x="3388868" y="93852"/>
                  </a:lnTo>
                  <a:lnTo>
                    <a:pt x="3435975" y="91863"/>
                  </a:lnTo>
                  <a:lnTo>
                    <a:pt x="3483064" y="86618"/>
                  </a:lnTo>
                  <a:lnTo>
                    <a:pt x="3530139" y="79200"/>
                  </a:lnTo>
                  <a:lnTo>
                    <a:pt x="3577204" y="70691"/>
                  </a:lnTo>
                  <a:lnTo>
                    <a:pt x="3624261" y="62176"/>
                  </a:lnTo>
                  <a:lnTo>
                    <a:pt x="3671316" y="54737"/>
                  </a:lnTo>
                </a:path>
              </a:pathLst>
            </a:custGeom>
            <a:ln w="222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728977" y="3042666"/>
              <a:ext cx="3610610" cy="156845"/>
            </a:xfrm>
            <a:custGeom>
              <a:avLst/>
              <a:gdLst/>
              <a:ahLst/>
              <a:cxnLst/>
              <a:rect l="l" t="t" r="r" b="b"/>
              <a:pathLst>
                <a:path w="3610610" h="156844">
                  <a:moveTo>
                    <a:pt x="0" y="0"/>
                  </a:moveTo>
                  <a:lnTo>
                    <a:pt x="50155" y="3335"/>
                  </a:lnTo>
                  <a:lnTo>
                    <a:pt x="100297" y="6025"/>
                  </a:lnTo>
                  <a:lnTo>
                    <a:pt x="150431" y="8715"/>
                  </a:lnTo>
                  <a:lnTo>
                    <a:pt x="200565" y="12050"/>
                  </a:lnTo>
                  <a:lnTo>
                    <a:pt x="250707" y="16677"/>
                  </a:lnTo>
                  <a:lnTo>
                    <a:pt x="300863" y="23241"/>
                  </a:lnTo>
                  <a:lnTo>
                    <a:pt x="351018" y="32587"/>
                  </a:lnTo>
                  <a:lnTo>
                    <a:pt x="401160" y="44290"/>
                  </a:lnTo>
                  <a:lnTo>
                    <a:pt x="451294" y="57277"/>
                  </a:lnTo>
                  <a:lnTo>
                    <a:pt x="501428" y="70475"/>
                  </a:lnTo>
                  <a:lnTo>
                    <a:pt x="551570" y="82813"/>
                  </a:lnTo>
                  <a:lnTo>
                    <a:pt x="601726" y="93218"/>
                  </a:lnTo>
                  <a:lnTo>
                    <a:pt x="651881" y="102349"/>
                  </a:lnTo>
                  <a:lnTo>
                    <a:pt x="702023" y="111275"/>
                  </a:lnTo>
                  <a:lnTo>
                    <a:pt x="752157" y="119348"/>
                  </a:lnTo>
                  <a:lnTo>
                    <a:pt x="802291" y="125918"/>
                  </a:lnTo>
                  <a:lnTo>
                    <a:pt x="852433" y="130336"/>
                  </a:lnTo>
                  <a:lnTo>
                    <a:pt x="902589" y="131953"/>
                  </a:lnTo>
                  <a:lnTo>
                    <a:pt x="952744" y="129621"/>
                  </a:lnTo>
                  <a:lnTo>
                    <a:pt x="1002886" y="123632"/>
                  </a:lnTo>
                  <a:lnTo>
                    <a:pt x="1053020" y="115490"/>
                  </a:lnTo>
                  <a:lnTo>
                    <a:pt x="1103154" y="106703"/>
                  </a:lnTo>
                  <a:lnTo>
                    <a:pt x="1153296" y="98777"/>
                  </a:lnTo>
                  <a:lnTo>
                    <a:pt x="1203452" y="93218"/>
                  </a:lnTo>
                  <a:lnTo>
                    <a:pt x="1253607" y="89231"/>
                  </a:lnTo>
                  <a:lnTo>
                    <a:pt x="1303749" y="85452"/>
                  </a:lnTo>
                  <a:lnTo>
                    <a:pt x="1353883" y="82534"/>
                  </a:lnTo>
                  <a:lnTo>
                    <a:pt x="1404017" y="81129"/>
                  </a:lnTo>
                  <a:lnTo>
                    <a:pt x="1454159" y="81890"/>
                  </a:lnTo>
                  <a:lnTo>
                    <a:pt x="1504315" y="85471"/>
                  </a:lnTo>
                  <a:lnTo>
                    <a:pt x="1554470" y="93678"/>
                  </a:lnTo>
                  <a:lnTo>
                    <a:pt x="1604612" y="106430"/>
                  </a:lnTo>
                  <a:lnTo>
                    <a:pt x="1654746" y="121348"/>
                  </a:lnTo>
                  <a:lnTo>
                    <a:pt x="1704880" y="136054"/>
                  </a:lnTo>
                  <a:lnTo>
                    <a:pt x="1755022" y="148171"/>
                  </a:lnTo>
                  <a:lnTo>
                    <a:pt x="1805177" y="155321"/>
                  </a:lnTo>
                  <a:lnTo>
                    <a:pt x="1855333" y="156465"/>
                  </a:lnTo>
                  <a:lnTo>
                    <a:pt x="1905475" y="153298"/>
                  </a:lnTo>
                  <a:lnTo>
                    <a:pt x="1955609" y="147542"/>
                  </a:lnTo>
                  <a:lnTo>
                    <a:pt x="2005743" y="140918"/>
                  </a:lnTo>
                  <a:lnTo>
                    <a:pt x="2055885" y="135147"/>
                  </a:lnTo>
                  <a:lnTo>
                    <a:pt x="2106041" y="131953"/>
                  </a:lnTo>
                  <a:lnTo>
                    <a:pt x="2156196" y="132104"/>
                  </a:lnTo>
                  <a:lnTo>
                    <a:pt x="2206338" y="134304"/>
                  </a:lnTo>
                  <a:lnTo>
                    <a:pt x="2256472" y="137366"/>
                  </a:lnTo>
                  <a:lnTo>
                    <a:pt x="2306606" y="140099"/>
                  </a:lnTo>
                  <a:lnTo>
                    <a:pt x="2356748" y="141316"/>
                  </a:lnTo>
                  <a:lnTo>
                    <a:pt x="2406904" y="139826"/>
                  </a:lnTo>
                  <a:lnTo>
                    <a:pt x="2457059" y="135025"/>
                  </a:lnTo>
                  <a:lnTo>
                    <a:pt x="2507201" y="127743"/>
                  </a:lnTo>
                  <a:lnTo>
                    <a:pt x="2557335" y="118951"/>
                  </a:lnTo>
                  <a:lnTo>
                    <a:pt x="2607469" y="109619"/>
                  </a:lnTo>
                  <a:lnTo>
                    <a:pt x="2657611" y="100718"/>
                  </a:lnTo>
                  <a:lnTo>
                    <a:pt x="2707767" y="93218"/>
                  </a:lnTo>
                  <a:lnTo>
                    <a:pt x="2757922" y="86688"/>
                  </a:lnTo>
                  <a:lnTo>
                    <a:pt x="2808064" y="80268"/>
                  </a:lnTo>
                  <a:lnTo>
                    <a:pt x="2858198" y="74279"/>
                  </a:lnTo>
                  <a:lnTo>
                    <a:pt x="2908332" y="69040"/>
                  </a:lnTo>
                  <a:lnTo>
                    <a:pt x="2958474" y="64875"/>
                  </a:lnTo>
                  <a:lnTo>
                    <a:pt x="3008630" y="62103"/>
                  </a:lnTo>
                  <a:lnTo>
                    <a:pt x="3058785" y="61627"/>
                  </a:lnTo>
                  <a:lnTo>
                    <a:pt x="3108927" y="63293"/>
                  </a:lnTo>
                  <a:lnTo>
                    <a:pt x="3159061" y="66024"/>
                  </a:lnTo>
                  <a:lnTo>
                    <a:pt x="3209195" y="68744"/>
                  </a:lnTo>
                  <a:lnTo>
                    <a:pt x="3259337" y="70378"/>
                  </a:lnTo>
                  <a:lnTo>
                    <a:pt x="3309493" y="69850"/>
                  </a:lnTo>
                  <a:lnTo>
                    <a:pt x="3359648" y="66946"/>
                  </a:lnTo>
                  <a:lnTo>
                    <a:pt x="3409790" y="62408"/>
                  </a:lnTo>
                  <a:lnTo>
                    <a:pt x="3459924" y="56784"/>
                  </a:lnTo>
                  <a:lnTo>
                    <a:pt x="3510058" y="50621"/>
                  </a:lnTo>
                  <a:lnTo>
                    <a:pt x="3560200" y="44464"/>
                  </a:lnTo>
                  <a:lnTo>
                    <a:pt x="3610356" y="38862"/>
                  </a:lnTo>
                </a:path>
              </a:pathLst>
            </a:custGeom>
            <a:ln w="19050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1041908" y="3064509"/>
            <a:ext cx="254000" cy="519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360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320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041908" y="2753614"/>
            <a:ext cx="2540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400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361947" y="5107685"/>
            <a:ext cx="101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0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775709" y="5107685"/>
            <a:ext cx="2159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0,6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599178" y="5107685"/>
            <a:ext cx="2159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0,8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479796" y="5107685"/>
            <a:ext cx="101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1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34474" y="3427577"/>
            <a:ext cx="194310" cy="106362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b="1" spc="-5" dirty="0">
                <a:latin typeface="Times New Roman" panose="02020603050405020304"/>
                <a:cs typeface="Times New Roman" panose="02020603050405020304"/>
              </a:rPr>
              <a:t>Hardness</a:t>
            </a:r>
            <a:r>
              <a:rPr sz="1200" b="1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latin typeface="Times New Roman" panose="02020603050405020304"/>
                <a:cs typeface="Times New Roman" panose="02020603050405020304"/>
              </a:rPr>
              <a:t>HV10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750311" y="5357876"/>
            <a:ext cx="1555750" cy="394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Times New Roman" panose="02020603050405020304"/>
                <a:cs typeface="Times New Roman" panose="02020603050405020304"/>
              </a:rPr>
              <a:t>equivalent</a:t>
            </a:r>
            <a:r>
              <a:rPr sz="1200" b="1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spc="-5" dirty="0">
                <a:latin typeface="Times New Roman" panose="02020603050405020304"/>
                <a:cs typeface="Times New Roman" panose="02020603050405020304"/>
              </a:rPr>
              <a:t>diameter</a:t>
            </a:r>
            <a:r>
              <a:rPr sz="1200" b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latin typeface="Times New Roman" panose="02020603050405020304"/>
                <a:cs typeface="Times New Roman" panose="02020603050405020304"/>
              </a:rPr>
              <a:t>1/x</a:t>
            </a: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1200">
                <a:latin typeface="Times New Roman" panose="02020603050405020304"/>
                <a:cs typeface="Times New Roman" panose="02020603050405020304"/>
              </a:rPr>
              <a:t>(等效直径1/x)</a:t>
            </a:r>
          </a:p>
        </p:txBody>
      </p:sp>
      <p:sp>
        <p:nvSpPr>
          <p:cNvPr id="33" name="object 33"/>
          <p:cNvSpPr/>
          <p:nvPr/>
        </p:nvSpPr>
        <p:spPr>
          <a:xfrm>
            <a:off x="1438655" y="4678679"/>
            <a:ext cx="4069079" cy="321945"/>
          </a:xfrm>
          <a:custGeom>
            <a:avLst/>
            <a:gdLst/>
            <a:ahLst/>
            <a:cxnLst/>
            <a:rect l="l" t="t" r="r" b="b"/>
            <a:pathLst>
              <a:path w="4069079" h="321945">
                <a:moveTo>
                  <a:pt x="4069079" y="0"/>
                </a:moveTo>
                <a:lnTo>
                  <a:pt x="0" y="0"/>
                </a:lnTo>
                <a:lnTo>
                  <a:pt x="0" y="321564"/>
                </a:lnTo>
                <a:lnTo>
                  <a:pt x="4069079" y="321564"/>
                </a:lnTo>
                <a:lnTo>
                  <a:pt x="4069079" y="0"/>
                </a:lnTo>
                <a:close/>
              </a:path>
            </a:pathLst>
          </a:custGeom>
          <a:solidFill>
            <a:srgbClr val="E7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1886711" y="4751408"/>
            <a:ext cx="1162685" cy="1689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10"/>
              </a:lnSpc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-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stal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komercyjna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3138677" y="4839461"/>
            <a:ext cx="320040" cy="0"/>
          </a:xfrm>
          <a:custGeom>
            <a:avLst/>
            <a:gdLst/>
            <a:ahLst/>
            <a:cxnLst/>
            <a:rect l="l" t="t" r="r" b="b"/>
            <a:pathLst>
              <a:path w="320039">
                <a:moveTo>
                  <a:pt x="0" y="0"/>
                </a:moveTo>
                <a:lnTo>
                  <a:pt x="320039" y="0"/>
                </a:lnTo>
              </a:path>
            </a:pathLst>
          </a:custGeom>
          <a:ln w="22225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3481196" y="4722114"/>
            <a:ext cx="4006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R~1.5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3955541" y="4839461"/>
            <a:ext cx="320040" cy="0"/>
          </a:xfrm>
          <a:custGeom>
            <a:avLst/>
            <a:gdLst/>
            <a:ahLst/>
            <a:cxnLst/>
            <a:rect l="l" t="t" r="r" b="b"/>
            <a:pathLst>
              <a:path w="320039">
                <a:moveTo>
                  <a:pt x="0" y="0"/>
                </a:moveTo>
                <a:lnTo>
                  <a:pt x="320040" y="0"/>
                </a:lnTo>
              </a:path>
            </a:pathLst>
          </a:custGeom>
          <a:ln w="2222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4298950" y="4722114"/>
            <a:ext cx="11836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94385" algn="l"/>
              </a:tabLst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R &gt;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2 </a:t>
            </a:r>
            <a:r>
              <a:rPr sz="1200" spc="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u="heavy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	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R~2.5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6758940" y="2868041"/>
            <a:ext cx="4180840" cy="2230120"/>
            <a:chOff x="6758940" y="2868041"/>
            <a:chExt cx="4180840" cy="2230120"/>
          </a:xfrm>
        </p:grpSpPr>
        <p:sp>
          <p:nvSpPr>
            <p:cNvPr id="40" name="object 40"/>
            <p:cNvSpPr/>
            <p:nvPr/>
          </p:nvSpPr>
          <p:spPr>
            <a:xfrm>
              <a:off x="6758940" y="2871216"/>
              <a:ext cx="4177665" cy="2226945"/>
            </a:xfrm>
            <a:custGeom>
              <a:avLst/>
              <a:gdLst/>
              <a:ahLst/>
              <a:cxnLst/>
              <a:rect l="l" t="t" r="r" b="b"/>
              <a:pathLst>
                <a:path w="4177665" h="2226945">
                  <a:moveTo>
                    <a:pt x="45719" y="1938528"/>
                  </a:moveTo>
                  <a:lnTo>
                    <a:pt x="4177283" y="1938528"/>
                  </a:lnTo>
                </a:path>
                <a:path w="4177665" h="2226945">
                  <a:moveTo>
                    <a:pt x="45719" y="1696212"/>
                  </a:moveTo>
                  <a:lnTo>
                    <a:pt x="2761487" y="1696212"/>
                  </a:lnTo>
                </a:path>
                <a:path w="4177665" h="2226945">
                  <a:moveTo>
                    <a:pt x="45719" y="1453896"/>
                  </a:moveTo>
                  <a:lnTo>
                    <a:pt x="4177283" y="1453896"/>
                  </a:lnTo>
                </a:path>
                <a:path w="4177665" h="2226945">
                  <a:moveTo>
                    <a:pt x="45719" y="1211580"/>
                  </a:moveTo>
                  <a:lnTo>
                    <a:pt x="4177283" y="1211580"/>
                  </a:lnTo>
                </a:path>
                <a:path w="4177665" h="2226945">
                  <a:moveTo>
                    <a:pt x="45719" y="969264"/>
                  </a:moveTo>
                  <a:lnTo>
                    <a:pt x="1991486" y="969264"/>
                  </a:lnTo>
                </a:path>
                <a:path w="4177665" h="2226945">
                  <a:moveTo>
                    <a:pt x="45719" y="726948"/>
                  </a:moveTo>
                  <a:lnTo>
                    <a:pt x="4177283" y="726948"/>
                  </a:lnTo>
                </a:path>
                <a:path w="4177665" h="2226945">
                  <a:moveTo>
                    <a:pt x="45719" y="484632"/>
                  </a:moveTo>
                  <a:lnTo>
                    <a:pt x="4177283" y="484632"/>
                  </a:lnTo>
                </a:path>
                <a:path w="4177665" h="2226945">
                  <a:moveTo>
                    <a:pt x="83819" y="242316"/>
                  </a:moveTo>
                  <a:lnTo>
                    <a:pt x="4177283" y="242316"/>
                  </a:lnTo>
                </a:path>
                <a:path w="4177665" h="2226945">
                  <a:moveTo>
                    <a:pt x="45719" y="0"/>
                  </a:moveTo>
                  <a:lnTo>
                    <a:pt x="4177283" y="0"/>
                  </a:lnTo>
                </a:path>
                <a:path w="4177665" h="2226945">
                  <a:moveTo>
                    <a:pt x="734567" y="0"/>
                  </a:moveTo>
                  <a:lnTo>
                    <a:pt x="734567" y="2180844"/>
                  </a:lnTo>
                </a:path>
                <a:path w="4177665" h="2226945">
                  <a:moveTo>
                    <a:pt x="1423415" y="0"/>
                  </a:moveTo>
                  <a:lnTo>
                    <a:pt x="1423415" y="2180844"/>
                  </a:lnTo>
                </a:path>
                <a:path w="4177665" h="2226945">
                  <a:moveTo>
                    <a:pt x="2067686" y="969264"/>
                  </a:moveTo>
                  <a:lnTo>
                    <a:pt x="4177283" y="969264"/>
                  </a:lnTo>
                </a:path>
                <a:path w="4177665" h="2226945">
                  <a:moveTo>
                    <a:pt x="2112263" y="0"/>
                  </a:moveTo>
                  <a:lnTo>
                    <a:pt x="2112263" y="2180844"/>
                  </a:lnTo>
                </a:path>
                <a:path w="4177665" h="2226945">
                  <a:moveTo>
                    <a:pt x="2837687" y="1696212"/>
                  </a:moveTo>
                  <a:lnTo>
                    <a:pt x="3532631" y="1696212"/>
                  </a:lnTo>
                </a:path>
                <a:path w="4177665" h="2226945">
                  <a:moveTo>
                    <a:pt x="2801111" y="1734312"/>
                  </a:moveTo>
                  <a:lnTo>
                    <a:pt x="2801111" y="2180844"/>
                  </a:lnTo>
                </a:path>
                <a:path w="4177665" h="2226945">
                  <a:moveTo>
                    <a:pt x="2801111" y="0"/>
                  </a:moveTo>
                  <a:lnTo>
                    <a:pt x="2801111" y="1658112"/>
                  </a:lnTo>
                </a:path>
                <a:path w="4177665" h="2226945">
                  <a:moveTo>
                    <a:pt x="3488435" y="0"/>
                  </a:moveTo>
                  <a:lnTo>
                    <a:pt x="3488435" y="2180844"/>
                  </a:lnTo>
                </a:path>
                <a:path w="4177665" h="2226945">
                  <a:moveTo>
                    <a:pt x="3608831" y="1696212"/>
                  </a:moveTo>
                  <a:lnTo>
                    <a:pt x="4177283" y="1696212"/>
                  </a:lnTo>
                </a:path>
                <a:path w="4177665" h="2226945">
                  <a:moveTo>
                    <a:pt x="4177283" y="0"/>
                  </a:moveTo>
                  <a:lnTo>
                    <a:pt x="4177283" y="2180844"/>
                  </a:lnTo>
                </a:path>
                <a:path w="4177665" h="2226945">
                  <a:moveTo>
                    <a:pt x="45719" y="278892"/>
                  </a:moveTo>
                  <a:lnTo>
                    <a:pt x="45719" y="2180844"/>
                  </a:lnTo>
                </a:path>
                <a:path w="4177665" h="2226945">
                  <a:moveTo>
                    <a:pt x="45719" y="0"/>
                  </a:moveTo>
                  <a:lnTo>
                    <a:pt x="45719" y="202692"/>
                  </a:lnTo>
                </a:path>
                <a:path w="4177665" h="2226945">
                  <a:moveTo>
                    <a:pt x="0" y="2180844"/>
                  </a:moveTo>
                  <a:lnTo>
                    <a:pt x="45719" y="2180844"/>
                  </a:lnTo>
                </a:path>
                <a:path w="4177665" h="2226945">
                  <a:moveTo>
                    <a:pt x="0" y="1938528"/>
                  </a:moveTo>
                  <a:lnTo>
                    <a:pt x="45719" y="1938528"/>
                  </a:lnTo>
                </a:path>
                <a:path w="4177665" h="2226945">
                  <a:moveTo>
                    <a:pt x="0" y="1696212"/>
                  </a:moveTo>
                  <a:lnTo>
                    <a:pt x="45719" y="1696212"/>
                  </a:lnTo>
                </a:path>
                <a:path w="4177665" h="2226945">
                  <a:moveTo>
                    <a:pt x="0" y="1453896"/>
                  </a:moveTo>
                  <a:lnTo>
                    <a:pt x="45719" y="1453896"/>
                  </a:lnTo>
                </a:path>
                <a:path w="4177665" h="2226945">
                  <a:moveTo>
                    <a:pt x="0" y="1211580"/>
                  </a:moveTo>
                  <a:lnTo>
                    <a:pt x="45719" y="1211580"/>
                  </a:lnTo>
                </a:path>
                <a:path w="4177665" h="2226945">
                  <a:moveTo>
                    <a:pt x="0" y="969264"/>
                  </a:moveTo>
                  <a:lnTo>
                    <a:pt x="45719" y="969264"/>
                  </a:lnTo>
                </a:path>
                <a:path w="4177665" h="2226945">
                  <a:moveTo>
                    <a:pt x="0" y="726948"/>
                  </a:moveTo>
                  <a:lnTo>
                    <a:pt x="45719" y="726948"/>
                  </a:lnTo>
                </a:path>
                <a:path w="4177665" h="2226945">
                  <a:moveTo>
                    <a:pt x="0" y="484632"/>
                  </a:moveTo>
                  <a:lnTo>
                    <a:pt x="45719" y="484632"/>
                  </a:lnTo>
                </a:path>
                <a:path w="4177665" h="2226945">
                  <a:moveTo>
                    <a:pt x="0" y="242316"/>
                  </a:moveTo>
                  <a:lnTo>
                    <a:pt x="7619" y="242316"/>
                  </a:lnTo>
                </a:path>
                <a:path w="4177665" h="2226945">
                  <a:moveTo>
                    <a:pt x="0" y="0"/>
                  </a:moveTo>
                  <a:lnTo>
                    <a:pt x="45719" y="0"/>
                  </a:lnTo>
                </a:path>
                <a:path w="4177665" h="2226945">
                  <a:moveTo>
                    <a:pt x="45719" y="2180844"/>
                  </a:moveTo>
                  <a:lnTo>
                    <a:pt x="4177283" y="2180844"/>
                  </a:lnTo>
                </a:path>
                <a:path w="4177665" h="2226945">
                  <a:moveTo>
                    <a:pt x="45719" y="2180844"/>
                  </a:moveTo>
                  <a:lnTo>
                    <a:pt x="45719" y="2226564"/>
                  </a:lnTo>
                </a:path>
                <a:path w="4177665" h="2226945">
                  <a:moveTo>
                    <a:pt x="734567" y="2180844"/>
                  </a:moveTo>
                  <a:lnTo>
                    <a:pt x="734567" y="2226564"/>
                  </a:lnTo>
                </a:path>
                <a:path w="4177665" h="2226945">
                  <a:moveTo>
                    <a:pt x="1423415" y="2180844"/>
                  </a:moveTo>
                  <a:lnTo>
                    <a:pt x="1423415" y="2226564"/>
                  </a:lnTo>
                </a:path>
                <a:path w="4177665" h="2226945">
                  <a:moveTo>
                    <a:pt x="2112263" y="2180844"/>
                  </a:moveTo>
                  <a:lnTo>
                    <a:pt x="2112263" y="2226564"/>
                  </a:lnTo>
                </a:path>
                <a:path w="4177665" h="2226945">
                  <a:moveTo>
                    <a:pt x="2801111" y="2180844"/>
                  </a:moveTo>
                  <a:lnTo>
                    <a:pt x="2801111" y="2226564"/>
                  </a:lnTo>
                </a:path>
                <a:path w="4177665" h="2226945">
                  <a:moveTo>
                    <a:pt x="3488435" y="2180844"/>
                  </a:moveTo>
                  <a:lnTo>
                    <a:pt x="3488435" y="2226564"/>
                  </a:lnTo>
                </a:path>
                <a:path w="4177665" h="2226945">
                  <a:moveTo>
                    <a:pt x="4177283" y="2180844"/>
                  </a:moveTo>
                  <a:lnTo>
                    <a:pt x="4177283" y="2226564"/>
                  </a:lnTo>
                </a:path>
              </a:pathLst>
            </a:custGeom>
            <a:ln w="6350">
              <a:solidFill>
                <a:srgbClr val="88888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6805422" y="3112770"/>
              <a:ext cx="3525520" cy="1523365"/>
            </a:xfrm>
            <a:custGeom>
              <a:avLst/>
              <a:gdLst/>
              <a:ahLst/>
              <a:cxnLst/>
              <a:rect l="l" t="t" r="r" b="b"/>
              <a:pathLst>
                <a:path w="3525520" h="1523364">
                  <a:moveTo>
                    <a:pt x="0" y="0"/>
                  </a:moveTo>
                  <a:lnTo>
                    <a:pt x="47543" y="17920"/>
                  </a:lnTo>
                  <a:lnTo>
                    <a:pt x="95724" y="35865"/>
                  </a:lnTo>
                  <a:lnTo>
                    <a:pt x="144494" y="53834"/>
                  </a:lnTo>
                  <a:lnTo>
                    <a:pt x="193805" y="71824"/>
                  </a:lnTo>
                  <a:lnTo>
                    <a:pt x="243606" y="89834"/>
                  </a:lnTo>
                  <a:lnTo>
                    <a:pt x="293850" y="107861"/>
                  </a:lnTo>
                  <a:lnTo>
                    <a:pt x="344486" y="125904"/>
                  </a:lnTo>
                  <a:lnTo>
                    <a:pt x="395466" y="143960"/>
                  </a:lnTo>
                  <a:lnTo>
                    <a:pt x="446740" y="162027"/>
                  </a:lnTo>
                  <a:lnTo>
                    <a:pt x="498260" y="180105"/>
                  </a:lnTo>
                  <a:lnTo>
                    <a:pt x="549976" y="198189"/>
                  </a:lnTo>
                  <a:lnTo>
                    <a:pt x="601840" y="216280"/>
                  </a:lnTo>
                  <a:lnTo>
                    <a:pt x="653802" y="234375"/>
                  </a:lnTo>
                  <a:lnTo>
                    <a:pt x="705814" y="252471"/>
                  </a:lnTo>
                  <a:lnTo>
                    <a:pt x="757825" y="270567"/>
                  </a:lnTo>
                  <a:lnTo>
                    <a:pt x="809788" y="288661"/>
                  </a:lnTo>
                  <a:lnTo>
                    <a:pt x="861652" y="306751"/>
                  </a:lnTo>
                  <a:lnTo>
                    <a:pt x="913370" y="324835"/>
                  </a:lnTo>
                  <a:lnTo>
                    <a:pt x="964891" y="342911"/>
                  </a:lnTo>
                  <a:lnTo>
                    <a:pt x="1016167" y="360977"/>
                  </a:lnTo>
                  <a:lnTo>
                    <a:pt x="1067149" y="379031"/>
                  </a:lnTo>
                  <a:lnTo>
                    <a:pt x="1117787" y="397071"/>
                  </a:lnTo>
                  <a:lnTo>
                    <a:pt x="1168033" y="415096"/>
                  </a:lnTo>
                  <a:lnTo>
                    <a:pt x="1217837" y="433103"/>
                  </a:lnTo>
                  <a:lnTo>
                    <a:pt x="1267150" y="451090"/>
                  </a:lnTo>
                  <a:lnTo>
                    <a:pt x="1315924" y="469056"/>
                  </a:lnTo>
                  <a:lnTo>
                    <a:pt x="1364109" y="486997"/>
                  </a:lnTo>
                  <a:lnTo>
                    <a:pt x="1411656" y="504914"/>
                  </a:lnTo>
                  <a:lnTo>
                    <a:pt x="1458516" y="522803"/>
                  </a:lnTo>
                  <a:lnTo>
                    <a:pt x="1504640" y="540662"/>
                  </a:lnTo>
                  <a:lnTo>
                    <a:pt x="1549979" y="558490"/>
                  </a:lnTo>
                  <a:lnTo>
                    <a:pt x="1594484" y="576285"/>
                  </a:lnTo>
                  <a:lnTo>
                    <a:pt x="1638105" y="594044"/>
                  </a:lnTo>
                  <a:lnTo>
                    <a:pt x="1680794" y="611766"/>
                  </a:lnTo>
                  <a:lnTo>
                    <a:pt x="1722502" y="629449"/>
                  </a:lnTo>
                  <a:lnTo>
                    <a:pt x="1763179" y="647091"/>
                  </a:lnTo>
                  <a:lnTo>
                    <a:pt x="1802776" y="664689"/>
                  </a:lnTo>
                  <a:lnTo>
                    <a:pt x="1841245" y="682243"/>
                  </a:lnTo>
                  <a:lnTo>
                    <a:pt x="1878535" y="699749"/>
                  </a:lnTo>
                  <a:lnTo>
                    <a:pt x="1914599" y="717207"/>
                  </a:lnTo>
                  <a:lnTo>
                    <a:pt x="1949387" y="734613"/>
                  </a:lnTo>
                  <a:lnTo>
                    <a:pt x="2043331" y="785593"/>
                  </a:lnTo>
                  <a:lnTo>
                    <a:pt x="2099759" y="820202"/>
                  </a:lnTo>
                  <a:lnTo>
                    <a:pt x="2152380" y="855623"/>
                  </a:lnTo>
                  <a:lnTo>
                    <a:pt x="2201438" y="891686"/>
                  </a:lnTo>
                  <a:lnTo>
                    <a:pt x="2247177" y="928219"/>
                  </a:lnTo>
                  <a:lnTo>
                    <a:pt x="2289842" y="965051"/>
                  </a:lnTo>
                  <a:lnTo>
                    <a:pt x="2329677" y="1002011"/>
                  </a:lnTo>
                  <a:lnTo>
                    <a:pt x="2366927" y="1038928"/>
                  </a:lnTo>
                  <a:lnTo>
                    <a:pt x="2401836" y="1075632"/>
                  </a:lnTo>
                  <a:lnTo>
                    <a:pt x="2434648" y="1111951"/>
                  </a:lnTo>
                  <a:lnTo>
                    <a:pt x="2465609" y="1147714"/>
                  </a:lnTo>
                  <a:lnTo>
                    <a:pt x="2494963" y="1182751"/>
                  </a:lnTo>
                  <a:lnTo>
                    <a:pt x="2522953" y="1216891"/>
                  </a:lnTo>
                  <a:lnTo>
                    <a:pt x="2549825" y="1249961"/>
                  </a:lnTo>
                  <a:lnTo>
                    <a:pt x="2575823" y="1281793"/>
                  </a:lnTo>
                  <a:lnTo>
                    <a:pt x="2601191" y="1312214"/>
                  </a:lnTo>
                  <a:lnTo>
                    <a:pt x="2626174" y="1341053"/>
                  </a:lnTo>
                  <a:lnTo>
                    <a:pt x="2675962" y="1393304"/>
                  </a:lnTo>
                  <a:lnTo>
                    <a:pt x="2727143" y="1437178"/>
                  </a:lnTo>
                  <a:lnTo>
                    <a:pt x="2812582" y="1487280"/>
                  </a:lnTo>
                  <a:lnTo>
                    <a:pt x="2867639" y="1507714"/>
                  </a:lnTo>
                  <a:lnTo>
                    <a:pt x="2919396" y="1518868"/>
                  </a:lnTo>
                  <a:lnTo>
                    <a:pt x="2968211" y="1522762"/>
                  </a:lnTo>
                  <a:lnTo>
                    <a:pt x="3014443" y="1521418"/>
                  </a:lnTo>
                  <a:lnTo>
                    <a:pt x="3058451" y="1516855"/>
                  </a:lnTo>
                  <a:lnTo>
                    <a:pt x="3100593" y="1511094"/>
                  </a:lnTo>
                  <a:lnTo>
                    <a:pt x="3141228" y="1506156"/>
                  </a:lnTo>
                  <a:lnTo>
                    <a:pt x="3180714" y="1504060"/>
                  </a:lnTo>
                  <a:lnTo>
                    <a:pt x="3234230" y="1502220"/>
                  </a:lnTo>
                  <a:lnTo>
                    <a:pt x="3285094" y="1497264"/>
                  </a:lnTo>
                  <a:lnTo>
                    <a:pt x="3334033" y="1490045"/>
                  </a:lnTo>
                  <a:lnTo>
                    <a:pt x="3381770" y="1481412"/>
                  </a:lnTo>
                  <a:lnTo>
                    <a:pt x="3429029" y="1472218"/>
                  </a:lnTo>
                  <a:lnTo>
                    <a:pt x="3476535" y="1463312"/>
                  </a:lnTo>
                  <a:lnTo>
                    <a:pt x="3525011" y="1455546"/>
                  </a:lnTo>
                </a:path>
              </a:pathLst>
            </a:custGeom>
            <a:ln w="1905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766560" y="3073908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0"/>
                  </a:moveTo>
                  <a:lnTo>
                    <a:pt x="0" y="0"/>
                  </a:lnTo>
                  <a:lnTo>
                    <a:pt x="0" y="76200"/>
                  </a:lnTo>
                  <a:lnTo>
                    <a:pt x="76200" y="7620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766560" y="3073908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0" y="76200"/>
                  </a:moveTo>
                  <a:lnTo>
                    <a:pt x="76200" y="76200"/>
                  </a:lnTo>
                  <a:lnTo>
                    <a:pt x="76200" y="0"/>
                  </a:lnTo>
                  <a:lnTo>
                    <a:pt x="0" y="0"/>
                  </a:lnTo>
                  <a:lnTo>
                    <a:pt x="0" y="76200"/>
                  </a:lnTo>
                  <a:close/>
                </a:path>
              </a:pathLst>
            </a:custGeom>
            <a:ln w="635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8750427" y="3826255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0"/>
                  </a:moveTo>
                  <a:lnTo>
                    <a:pt x="0" y="0"/>
                  </a:lnTo>
                  <a:lnTo>
                    <a:pt x="0" y="76200"/>
                  </a:lnTo>
                  <a:lnTo>
                    <a:pt x="76200" y="7620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8750427" y="3826255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0" y="76200"/>
                  </a:moveTo>
                  <a:lnTo>
                    <a:pt x="76200" y="76200"/>
                  </a:lnTo>
                  <a:lnTo>
                    <a:pt x="76200" y="0"/>
                  </a:lnTo>
                  <a:lnTo>
                    <a:pt x="0" y="0"/>
                  </a:lnTo>
                  <a:lnTo>
                    <a:pt x="0" y="76200"/>
                  </a:lnTo>
                  <a:close/>
                </a:path>
              </a:pathLst>
            </a:custGeom>
            <a:ln w="635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9948291" y="4577588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0"/>
                  </a:moveTo>
                  <a:lnTo>
                    <a:pt x="0" y="0"/>
                  </a:lnTo>
                  <a:lnTo>
                    <a:pt x="0" y="76200"/>
                  </a:lnTo>
                  <a:lnTo>
                    <a:pt x="76200" y="7620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9948291" y="4577588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0" y="76200"/>
                  </a:moveTo>
                  <a:lnTo>
                    <a:pt x="76200" y="76200"/>
                  </a:lnTo>
                  <a:lnTo>
                    <a:pt x="76200" y="0"/>
                  </a:lnTo>
                  <a:lnTo>
                    <a:pt x="0" y="0"/>
                  </a:lnTo>
                  <a:lnTo>
                    <a:pt x="0" y="76200"/>
                  </a:lnTo>
                  <a:close/>
                </a:path>
              </a:pathLst>
            </a:custGeom>
            <a:ln w="635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9520428" y="4529327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0"/>
                  </a:moveTo>
                  <a:lnTo>
                    <a:pt x="0" y="0"/>
                  </a:lnTo>
                  <a:lnTo>
                    <a:pt x="0" y="76200"/>
                  </a:lnTo>
                  <a:lnTo>
                    <a:pt x="76200" y="7620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9520428" y="4529327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0" y="76200"/>
                  </a:moveTo>
                  <a:lnTo>
                    <a:pt x="76200" y="76200"/>
                  </a:lnTo>
                  <a:lnTo>
                    <a:pt x="76200" y="0"/>
                  </a:lnTo>
                  <a:lnTo>
                    <a:pt x="0" y="0"/>
                  </a:lnTo>
                  <a:lnTo>
                    <a:pt x="0" y="76200"/>
                  </a:lnTo>
                  <a:close/>
                </a:path>
              </a:pathLst>
            </a:custGeom>
            <a:ln w="635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0291572" y="4529327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0"/>
                  </a:moveTo>
                  <a:lnTo>
                    <a:pt x="0" y="0"/>
                  </a:lnTo>
                  <a:lnTo>
                    <a:pt x="0" y="76200"/>
                  </a:lnTo>
                  <a:lnTo>
                    <a:pt x="76200" y="7620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0291572" y="4529327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0" y="76200"/>
                  </a:moveTo>
                  <a:lnTo>
                    <a:pt x="76200" y="76200"/>
                  </a:lnTo>
                  <a:lnTo>
                    <a:pt x="76200" y="0"/>
                  </a:lnTo>
                  <a:lnTo>
                    <a:pt x="0" y="0"/>
                  </a:lnTo>
                  <a:lnTo>
                    <a:pt x="0" y="76200"/>
                  </a:lnTo>
                  <a:close/>
                </a:path>
              </a:pathLst>
            </a:custGeom>
            <a:ln w="635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6396609" y="2693797"/>
            <a:ext cx="292100" cy="2450465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570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0,09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R="5080" algn="r">
              <a:lnSpc>
                <a:spcPct val="100000"/>
              </a:lnSpc>
              <a:spcBef>
                <a:spcPts val="470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0,08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R="5080" algn="r">
              <a:lnSpc>
                <a:spcPct val="100000"/>
              </a:lnSpc>
              <a:spcBef>
                <a:spcPts val="470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0,07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R="5080" algn="r">
              <a:lnSpc>
                <a:spcPct val="100000"/>
              </a:lnSpc>
              <a:spcBef>
                <a:spcPts val="470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0,06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R="5080" algn="r">
              <a:lnSpc>
                <a:spcPct val="100000"/>
              </a:lnSpc>
              <a:spcBef>
                <a:spcPts val="465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0,05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R="5080" algn="r">
              <a:lnSpc>
                <a:spcPct val="100000"/>
              </a:lnSpc>
              <a:spcBef>
                <a:spcPts val="470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0,04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R="5080" algn="r">
              <a:lnSpc>
                <a:spcPct val="100000"/>
              </a:lnSpc>
              <a:spcBef>
                <a:spcPts val="470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0,03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R="5080" algn="r">
              <a:lnSpc>
                <a:spcPct val="100000"/>
              </a:lnSpc>
              <a:spcBef>
                <a:spcPts val="470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0,02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R="5080" algn="r">
              <a:lnSpc>
                <a:spcPct val="100000"/>
              </a:lnSpc>
              <a:spcBef>
                <a:spcPts val="470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0,01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R="5080" algn="r">
              <a:lnSpc>
                <a:spcPct val="100000"/>
              </a:lnSpc>
              <a:spcBef>
                <a:spcPts val="465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0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755130" y="5114925"/>
            <a:ext cx="101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0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386573" y="5114925"/>
            <a:ext cx="2159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0,5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8132444" y="5114925"/>
            <a:ext cx="890905" cy="554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410"/>
              </a:lnSpc>
              <a:spcBef>
                <a:spcPts val="100"/>
              </a:spcBef>
              <a:tabLst>
                <a:tab pos="643890" algn="l"/>
              </a:tabLst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1	1,5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67945">
              <a:lnSpc>
                <a:spcPts val="1410"/>
              </a:lnSpc>
            </a:pPr>
            <a:r>
              <a:rPr sz="1200" b="1" spc="-30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1200" b="1" spc="-5" dirty="0">
                <a:latin typeface="Times New Roman" panose="02020603050405020304"/>
                <a:cs typeface="Times New Roman" panose="02020603050405020304"/>
              </a:rPr>
              <a:t>educ</a:t>
            </a:r>
            <a:r>
              <a:rPr sz="1200" b="1" dirty="0">
                <a:latin typeface="Times New Roman" panose="02020603050405020304"/>
                <a:cs typeface="Times New Roman" panose="02020603050405020304"/>
              </a:rPr>
              <a:t>tio</a:t>
            </a:r>
            <a:r>
              <a:rPr sz="1200" b="1" spc="5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200" b="1" dirty="0">
                <a:latin typeface="Times New Roman" panose="02020603050405020304"/>
                <a:cs typeface="Times New Roman" panose="02020603050405020304"/>
              </a:rPr>
              <a:t>, </a:t>
            </a:r>
            <a:r>
              <a:rPr sz="1200" b="1" spc="-5" dirty="0">
                <a:latin typeface="Times New Roman" panose="02020603050405020304"/>
                <a:cs typeface="Times New Roman" panose="02020603050405020304"/>
              </a:rPr>
              <a:t>R</a:t>
            </a:r>
          </a:p>
          <a:p>
            <a:pPr marL="67945" algn="ctr">
              <a:lnSpc>
                <a:spcPts val="1410"/>
              </a:lnSpc>
            </a:pPr>
            <a:r>
              <a:rPr lang="en-US" sz="1200">
                <a:latin typeface="Times New Roman" panose="02020603050405020304"/>
                <a:cs typeface="Times New Roman" panose="02020603050405020304"/>
              </a:rPr>
              <a:t>(</a:t>
            </a:r>
            <a:r>
              <a:rPr lang="zh-CN" altLang="en-US" sz="1200">
                <a:latin typeface="Times New Roman" panose="02020603050405020304"/>
                <a:cs typeface="Times New Roman" panose="02020603050405020304"/>
              </a:rPr>
              <a:t>减少</a:t>
            </a:r>
            <a:r>
              <a:rPr lang="en-US" altLang="zh-CN" sz="1200">
                <a:latin typeface="Times New Roman" panose="02020603050405020304"/>
                <a:cs typeface="Times New Roman" panose="02020603050405020304"/>
              </a:rPr>
              <a:t>,R</a:t>
            </a:r>
            <a:r>
              <a:rPr lang="en-US" sz="1200">
                <a:latin typeface="Times New Roman" panose="02020603050405020304"/>
                <a:cs typeface="Times New Roman" panose="02020603050405020304"/>
              </a:rPr>
              <a:t>)</a:t>
            </a:r>
          </a:p>
        </p:txBody>
      </p:sp>
      <p:sp>
        <p:nvSpPr>
          <p:cNvPr id="56" name="object 56"/>
          <p:cNvSpPr txBox="1"/>
          <p:nvPr/>
        </p:nvSpPr>
        <p:spPr>
          <a:xfrm>
            <a:off x="9509886" y="5114925"/>
            <a:ext cx="101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2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10141457" y="5114925"/>
            <a:ext cx="2159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2,5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0887582" y="5114925"/>
            <a:ext cx="101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3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6133676" y="2797531"/>
            <a:ext cx="220345" cy="211899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b="1" spc="-5" dirty="0">
                <a:latin typeface="Times New Roman" panose="02020603050405020304"/>
                <a:cs typeface="Times New Roman" panose="02020603050405020304"/>
              </a:rPr>
              <a:t>Coefficient</a:t>
            </a:r>
            <a:r>
              <a:rPr sz="1200" b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latin typeface="Times New Roman" panose="02020603050405020304"/>
                <a:cs typeface="Times New Roman" panose="02020603050405020304"/>
              </a:rPr>
              <a:t>of variation,</a:t>
            </a:r>
            <a:r>
              <a:rPr sz="1200" b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spc="-5" dirty="0">
                <a:latin typeface="Times New Roman" panose="02020603050405020304"/>
                <a:cs typeface="Times New Roman" panose="02020603050405020304"/>
              </a:rPr>
              <a:t>CV</a:t>
            </a:r>
            <a:r>
              <a:rPr sz="1200" b="1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baseline="-21000" dirty="0">
                <a:latin typeface="Times New Roman" panose="02020603050405020304"/>
                <a:cs typeface="Times New Roman" panose="02020603050405020304"/>
              </a:rPr>
              <a:t>HV10</a:t>
            </a:r>
            <a:endParaRPr sz="1200" baseline="-21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724001" y="5712053"/>
            <a:ext cx="53803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Effect</a:t>
            </a:r>
            <a:r>
              <a:rPr sz="1200" spc="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of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reduction</a:t>
            </a:r>
            <a:r>
              <a:rPr sz="1200" spc="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in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HE</a:t>
            </a:r>
            <a:r>
              <a:rPr sz="12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316L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steel</a:t>
            </a:r>
            <a:r>
              <a:rPr sz="12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on the</a:t>
            </a:r>
            <a:r>
              <a:rPr sz="12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hardness</a:t>
            </a:r>
            <a:r>
              <a:rPr sz="12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distribution</a:t>
            </a:r>
            <a:r>
              <a:rPr sz="12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on the</a:t>
            </a:r>
            <a:r>
              <a:rPr sz="12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cross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section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6319773" y="5695594"/>
            <a:ext cx="51758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Effect</a:t>
            </a:r>
            <a:r>
              <a:rPr sz="1200" spc="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of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reduction</a:t>
            </a:r>
            <a:r>
              <a:rPr sz="1200" spc="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in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HE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 of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316L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steel</a:t>
            </a:r>
            <a:r>
              <a:rPr sz="12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on the</a:t>
            </a:r>
            <a:r>
              <a:rPr sz="12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coefficient</a:t>
            </a:r>
            <a:r>
              <a:rPr sz="1200" spc="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of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variation</a:t>
            </a:r>
            <a:r>
              <a:rPr sz="12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2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distribution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78739" y="6391811"/>
            <a:ext cx="12014835" cy="44577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*</a:t>
            </a:r>
            <a:r>
              <a:rPr sz="12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European</a:t>
            </a:r>
            <a:r>
              <a:rPr sz="1200" spc="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patent</a:t>
            </a:r>
            <a:r>
              <a:rPr sz="1200" spc="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„Method</a:t>
            </a:r>
            <a:r>
              <a:rPr sz="12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200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producing</a:t>
            </a:r>
            <a:r>
              <a:rPr sz="1200" spc="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high-strengh</a:t>
            </a:r>
            <a:r>
              <a:rPr sz="1200" spc="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rods</a:t>
            </a:r>
            <a:r>
              <a:rPr sz="12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2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austenitic</a:t>
            </a:r>
            <a:r>
              <a:rPr sz="1200" spc="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steel</a:t>
            </a:r>
            <a:r>
              <a:rPr sz="1200" spc="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200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200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rod</a:t>
            </a:r>
            <a:r>
              <a:rPr sz="12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produced</a:t>
            </a:r>
            <a:r>
              <a:rPr sz="1200" spc="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by</a:t>
            </a:r>
            <a:r>
              <a:rPr sz="12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such</a:t>
            </a:r>
            <a:r>
              <a:rPr sz="12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2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method”</a:t>
            </a:r>
            <a:r>
              <a:rPr sz="1200" spc="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EP2872267B1,</a:t>
            </a:r>
            <a:r>
              <a:rPr sz="12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aktywny</a:t>
            </a:r>
            <a:r>
              <a:rPr sz="1200" spc="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do</a:t>
            </a:r>
            <a:r>
              <a:rPr sz="12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2033</a:t>
            </a:r>
            <a:r>
              <a:rPr sz="12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r.</a:t>
            </a:r>
            <a:r>
              <a:rPr sz="12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zgłoszony</a:t>
            </a:r>
            <a:r>
              <a:rPr sz="12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przez</a:t>
            </a:r>
            <a:r>
              <a:rPr sz="1200" spc="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Instytut</a:t>
            </a:r>
            <a:r>
              <a:rPr sz="1200" spc="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Wysokich</a:t>
            </a:r>
            <a:r>
              <a:rPr sz="1200" spc="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Ciśnień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Polskiej</a:t>
            </a:r>
            <a:r>
              <a:rPr sz="1200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Akademii</a:t>
            </a:r>
            <a:r>
              <a:rPr sz="1200" spc="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Nauk.</a:t>
            </a:r>
            <a:r>
              <a:rPr sz="12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Autorzy:</a:t>
            </a:r>
            <a:r>
              <a:rPr sz="1200" spc="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5" dirty="0">
                <a:latin typeface="Times New Roman" panose="02020603050405020304"/>
                <a:cs typeface="Times New Roman" panose="02020603050405020304"/>
              </a:rPr>
              <a:t>W.</a:t>
            </a:r>
            <a:r>
              <a:rPr sz="12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Pachla,</a:t>
            </a:r>
            <a:r>
              <a:rPr sz="1200" spc="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M.</a:t>
            </a:r>
            <a:r>
              <a:rPr sz="12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Kulczyk,</a:t>
            </a:r>
            <a:r>
              <a:rPr sz="1200" spc="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5" dirty="0">
                <a:latin typeface="Times New Roman" panose="02020603050405020304"/>
                <a:cs typeface="Times New Roman" panose="02020603050405020304"/>
              </a:rPr>
              <a:t>J.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Skiba,</a:t>
            </a:r>
            <a:r>
              <a:rPr sz="12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K.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Wojciechowski,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1857755" y="4684776"/>
            <a:ext cx="1249680" cy="276225"/>
          </a:xfrm>
          <a:custGeom>
            <a:avLst/>
            <a:gdLst/>
            <a:ahLst/>
            <a:cxnLst/>
            <a:rect l="l" t="t" r="r" b="b"/>
            <a:pathLst>
              <a:path w="1249680" h="276225">
                <a:moveTo>
                  <a:pt x="1249680" y="0"/>
                </a:moveTo>
                <a:lnTo>
                  <a:pt x="0" y="0"/>
                </a:lnTo>
                <a:lnTo>
                  <a:pt x="0" y="275844"/>
                </a:lnTo>
                <a:lnTo>
                  <a:pt x="1249680" y="275844"/>
                </a:lnTo>
                <a:lnTo>
                  <a:pt x="1249680" y="0"/>
                </a:lnTo>
                <a:close/>
              </a:path>
            </a:pathLst>
          </a:custGeom>
          <a:solidFill>
            <a:srgbClr val="E7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 txBox="1"/>
          <p:nvPr/>
        </p:nvSpPr>
        <p:spPr>
          <a:xfrm>
            <a:off x="1041908" y="3685794"/>
            <a:ext cx="2126615" cy="163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280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240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200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ts val="1080"/>
              </a:lnSpc>
              <a:spcBef>
                <a:spcPts val="1005"/>
              </a:spcBef>
              <a:tabLst>
                <a:tab pos="488315" algn="l"/>
                <a:tab pos="843280" algn="l"/>
              </a:tabLst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160	</a:t>
            </a:r>
            <a:r>
              <a:rPr sz="1200" u="heavy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	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908050">
              <a:lnSpc>
                <a:spcPts val="1080"/>
              </a:lnSpc>
            </a:pPr>
            <a:r>
              <a:rPr sz="1200" spc="-5" dirty="0">
                <a:latin typeface="Calibri" panose="020F0502020204030204"/>
                <a:cs typeface="Calibri" panose="020F0502020204030204"/>
              </a:rPr>
              <a:t>commercial</a:t>
            </a:r>
            <a:r>
              <a:rPr sz="1200" spc="-25" dirty="0"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latin typeface="Calibri" panose="020F0502020204030204"/>
                <a:cs typeface="Calibri" panose="020F0502020204030204"/>
              </a:rPr>
              <a:t>steel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12700">
              <a:lnSpc>
                <a:spcPts val="1425"/>
              </a:lnSpc>
              <a:spcBef>
                <a:spcPts val="295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120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1099185">
              <a:lnSpc>
                <a:spcPts val="1425"/>
              </a:lnSpc>
              <a:tabLst>
                <a:tab pos="1922780" algn="l"/>
              </a:tabLst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0,2	0,4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65" name="object 65"/>
          <p:cNvSpPr txBox="1">
            <a:spLocks noGrp="1"/>
          </p:cNvSpPr>
          <p:nvPr>
            <p:ph type="title"/>
          </p:nvPr>
        </p:nvSpPr>
        <p:spPr>
          <a:xfrm>
            <a:off x="657250" y="1383233"/>
            <a:ext cx="1093851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Application </a:t>
            </a:r>
            <a:r>
              <a:rPr dirty="0"/>
              <a:t>of</a:t>
            </a:r>
            <a:r>
              <a:rPr spc="10" dirty="0"/>
              <a:t> </a:t>
            </a:r>
            <a:r>
              <a:rPr dirty="0"/>
              <a:t>the</a:t>
            </a:r>
            <a:r>
              <a:rPr spc="15" dirty="0"/>
              <a:t> </a:t>
            </a:r>
            <a:r>
              <a:rPr spc="-5" dirty="0"/>
              <a:t>hydrostatic extrusion</a:t>
            </a:r>
            <a:r>
              <a:rPr dirty="0"/>
              <a:t> </a:t>
            </a:r>
            <a:r>
              <a:rPr spc="-5" dirty="0"/>
              <a:t>process </a:t>
            </a:r>
            <a:r>
              <a:rPr dirty="0"/>
              <a:t>for</a:t>
            </a:r>
            <a:r>
              <a:rPr spc="-30" dirty="0"/>
              <a:t> </a:t>
            </a:r>
            <a:r>
              <a:rPr spc="-5" dirty="0"/>
              <a:t>the</a:t>
            </a:r>
            <a:r>
              <a:rPr spc="15" dirty="0"/>
              <a:t> </a:t>
            </a:r>
            <a:r>
              <a:rPr spc="-5" dirty="0"/>
              <a:t>plastic</a:t>
            </a:r>
            <a:r>
              <a:rPr spc="10" dirty="0"/>
              <a:t> </a:t>
            </a:r>
            <a:r>
              <a:rPr dirty="0"/>
              <a:t>deformation</a:t>
            </a:r>
            <a:r>
              <a:rPr spc="15" dirty="0"/>
              <a:t> </a:t>
            </a:r>
            <a:r>
              <a:rPr spc="-5" dirty="0"/>
              <a:t>of</a:t>
            </a:r>
            <a:r>
              <a:rPr spc="-100" dirty="0"/>
              <a:t> </a:t>
            </a:r>
            <a:r>
              <a:rPr spc="-5" dirty="0"/>
              <a:t>Austenitic</a:t>
            </a:r>
            <a:r>
              <a:rPr spc="15" dirty="0"/>
              <a:t> </a:t>
            </a:r>
            <a:r>
              <a:rPr dirty="0"/>
              <a:t>steel</a:t>
            </a:r>
            <a:r>
              <a:rPr spc="-5" dirty="0"/>
              <a:t> </a:t>
            </a:r>
            <a:r>
              <a:rPr dirty="0"/>
              <a:t>316L</a:t>
            </a:r>
            <a:r>
              <a:rPr spc="-85" dirty="0"/>
              <a:t> </a:t>
            </a:r>
            <a:r>
              <a:rPr dirty="0"/>
              <a:t>for</a:t>
            </a:r>
            <a:r>
              <a:rPr spc="-30" dirty="0"/>
              <a:t> </a:t>
            </a:r>
            <a:r>
              <a:rPr spc="-5" dirty="0"/>
              <a:t>fasteners</a:t>
            </a:r>
          </a:p>
        </p:txBody>
      </p:sp>
      <p:sp>
        <p:nvSpPr>
          <p:cNvPr id="66" name="文本框 65"/>
          <p:cNvSpPr txBox="1"/>
          <p:nvPr/>
        </p:nvSpPr>
        <p:spPr>
          <a:xfrm>
            <a:off x="699770" y="1683385"/>
            <a:ext cx="614299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b="1">
                <a:sym typeface="+mn-ea"/>
              </a:rPr>
              <a:t>（静液挤压工艺在316L奥氏体钢紧固件塑性变形中的应用）</a:t>
            </a:r>
            <a:endParaRPr lang="zh-CN" altLang="en-US"/>
          </a:p>
        </p:txBody>
      </p:sp>
      <p:sp>
        <p:nvSpPr>
          <p:cNvPr id="67" name="文本框 66"/>
          <p:cNvSpPr txBox="1"/>
          <p:nvPr/>
        </p:nvSpPr>
        <p:spPr>
          <a:xfrm>
            <a:off x="1586865" y="5920105"/>
            <a:ext cx="3423920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sz="1200" dirty="0">
                <a:latin typeface="Times New Roman" panose="02020603050405020304"/>
                <a:cs typeface="Times New Roman" panose="02020603050405020304"/>
              </a:rPr>
              <a:t>降低316L钢的</a:t>
            </a:r>
            <a:r>
              <a:rPr sz="1200" dirty="0">
                <a:latin typeface="Times New Roman" panose="02020603050405020304"/>
                <a:cs typeface="Times New Roman" panose="02020603050405020304"/>
                <a:sym typeface="+mn-ea"/>
              </a:rPr>
              <a:t>静液挤压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对横截面硬度分布的影响</a:t>
            </a:r>
          </a:p>
        </p:txBody>
      </p:sp>
      <p:sp>
        <p:nvSpPr>
          <p:cNvPr id="68" name="文本框 67"/>
          <p:cNvSpPr txBox="1"/>
          <p:nvPr/>
        </p:nvSpPr>
        <p:spPr>
          <a:xfrm>
            <a:off x="7481570" y="5903595"/>
            <a:ext cx="288607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sz="1200" dirty="0">
                <a:latin typeface="Times New Roman" panose="02020603050405020304"/>
                <a:cs typeface="Times New Roman" panose="02020603050405020304"/>
              </a:rPr>
              <a:t>降低316L钢的HE对分布变异系数的影响</a:t>
            </a:r>
          </a:p>
        </p:txBody>
      </p:sp>
      <p:sp>
        <p:nvSpPr>
          <p:cNvPr id="70" name="object 59"/>
          <p:cNvSpPr txBox="1"/>
          <p:nvPr/>
        </p:nvSpPr>
        <p:spPr>
          <a:xfrm>
            <a:off x="5953125" y="3219450"/>
            <a:ext cx="180340" cy="139890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lang="zh-CN" altLang="en-US" sz="1200">
                <a:sym typeface="+mn-ea"/>
              </a:rPr>
              <a:t>变异系数，CV HV10</a:t>
            </a:r>
            <a:endParaRPr sz="1200" baseline="-21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72" name="object 59"/>
          <p:cNvSpPr txBox="1"/>
          <p:nvPr/>
        </p:nvSpPr>
        <p:spPr>
          <a:xfrm>
            <a:off x="699770" y="3452495"/>
            <a:ext cx="361315" cy="93281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lang="zh-CN" altLang="en-US" sz="1200">
                <a:sym typeface="+mn-ea"/>
              </a:rPr>
              <a:t>硬度HV10</a:t>
            </a:r>
            <a:endParaRPr lang="zh-CN" altLang="en-US" sz="1200"/>
          </a:p>
          <a:p>
            <a:pPr marL="12700">
              <a:lnSpc>
                <a:spcPts val="1410"/>
              </a:lnSpc>
            </a:pPr>
            <a:endParaRPr sz="1200" baseline="-2100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215888"/>
            <a:ext cx="11962765" cy="59880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400"/>
              </a:lnSpc>
              <a:spcBef>
                <a:spcPts val="180"/>
              </a:spcBef>
            </a:pP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*W.</a:t>
            </a:r>
            <a:r>
              <a:rPr sz="12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Pachla,</a:t>
            </a:r>
            <a:r>
              <a:rPr sz="12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J.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Skiba,</a:t>
            </a:r>
            <a:r>
              <a:rPr sz="1200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M.</a:t>
            </a:r>
            <a:r>
              <a:rPr sz="12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Kulczyk,</a:t>
            </a:r>
            <a:r>
              <a:rPr sz="1200" spc="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S.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Przybysz,</a:t>
            </a:r>
            <a:r>
              <a:rPr sz="1200" spc="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M.</a:t>
            </a:r>
            <a:r>
              <a:rPr sz="12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Przybysz,</a:t>
            </a:r>
            <a:r>
              <a:rPr sz="1200" spc="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M.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Wróblewska,</a:t>
            </a:r>
            <a:r>
              <a:rPr sz="1200" spc="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R.</a:t>
            </a:r>
            <a:r>
              <a:rPr sz="12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Diduszko,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R.</a:t>
            </a:r>
            <a:r>
              <a:rPr sz="12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Stępniak,</a:t>
            </a:r>
            <a:r>
              <a:rPr sz="1200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5" dirty="0">
                <a:latin typeface="Times New Roman" panose="02020603050405020304"/>
                <a:cs typeface="Times New Roman" panose="02020603050405020304"/>
              </a:rPr>
              <a:t>J.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Bajorek,</a:t>
            </a:r>
            <a:r>
              <a:rPr sz="1200" spc="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M.</a:t>
            </a:r>
            <a:r>
              <a:rPr sz="12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Radomski,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5" dirty="0">
                <a:latin typeface="Times New Roman" panose="02020603050405020304"/>
                <a:cs typeface="Times New Roman" panose="02020603050405020304"/>
              </a:rPr>
              <a:t>W.</a:t>
            </a:r>
            <a:r>
              <a:rPr sz="12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Fąfara,</a:t>
            </a:r>
            <a:r>
              <a:rPr sz="1200" spc="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Nanostructurization</a:t>
            </a:r>
            <a:r>
              <a:rPr sz="1200" spc="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2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316L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type</a:t>
            </a:r>
            <a:r>
              <a:rPr sz="1200" spc="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austenitic</a:t>
            </a:r>
            <a:r>
              <a:rPr sz="1200" spc="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stainless </a:t>
            </a:r>
            <a:r>
              <a:rPr sz="1200" spc="-2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steels</a:t>
            </a:r>
            <a:r>
              <a:rPr sz="12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by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 hydrostatic</a:t>
            </a:r>
            <a:r>
              <a:rPr sz="1200" spc="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extrusion</a:t>
            </a:r>
            <a:r>
              <a:rPr sz="12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Materials</a:t>
            </a:r>
            <a:r>
              <a:rPr sz="1200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Science</a:t>
            </a:r>
            <a:r>
              <a:rPr sz="12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2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Engineering: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A,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 615, pp.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116-127,</a:t>
            </a:r>
            <a:r>
              <a:rPr sz="12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2014.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*</a:t>
            </a:r>
            <a:r>
              <a:rPr sz="12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Development</a:t>
            </a:r>
            <a:r>
              <a:rPr sz="1200" spc="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project</a:t>
            </a:r>
            <a:r>
              <a:rPr sz="1200" spc="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„</a:t>
            </a:r>
            <a:r>
              <a:rPr sz="1200" spc="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New</a:t>
            </a:r>
            <a:r>
              <a:rPr sz="12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metallic</a:t>
            </a:r>
            <a:r>
              <a:rPr sz="1200" spc="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materials</a:t>
            </a:r>
            <a:r>
              <a:rPr sz="1200" spc="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with</a:t>
            </a:r>
            <a:r>
              <a:rPr sz="12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nanometric</a:t>
            </a:r>
            <a:r>
              <a:rPr sz="1200" spc="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structure</a:t>
            </a:r>
            <a:r>
              <a:rPr sz="1200" spc="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12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applications</a:t>
            </a:r>
            <a:r>
              <a:rPr sz="1200" spc="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2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modern</a:t>
            </a:r>
            <a:r>
              <a:rPr sz="1200" spc="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industries</a:t>
            </a:r>
            <a:r>
              <a:rPr sz="1200" spc="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POIG</a:t>
            </a:r>
            <a:r>
              <a:rPr sz="1200" spc="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01.03.01-00-015/08,</a:t>
            </a:r>
            <a:r>
              <a:rPr sz="1200" spc="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2008</a:t>
            </a:r>
            <a:r>
              <a:rPr sz="1200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-2015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0780" y="241484"/>
            <a:ext cx="1725003" cy="831272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4181768" y="1788922"/>
            <a:ext cx="6884670" cy="3788410"/>
            <a:chOff x="4181768" y="1788922"/>
            <a:chExt cx="6884670" cy="378841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81768" y="2758061"/>
              <a:ext cx="4353557" cy="281922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745736" y="2980944"/>
              <a:ext cx="1499870" cy="2204085"/>
            </a:xfrm>
            <a:custGeom>
              <a:avLst/>
              <a:gdLst/>
              <a:ahLst/>
              <a:cxnLst/>
              <a:rect l="l" t="t" r="r" b="b"/>
              <a:pathLst>
                <a:path w="1499870" h="2204085">
                  <a:moveTo>
                    <a:pt x="1295400" y="2203704"/>
                  </a:moveTo>
                  <a:lnTo>
                    <a:pt x="1295400" y="0"/>
                  </a:lnTo>
                </a:path>
                <a:path w="1499870" h="2204085">
                  <a:moveTo>
                    <a:pt x="0" y="301751"/>
                  </a:moveTo>
                  <a:lnTo>
                    <a:pt x="1499615" y="301751"/>
                  </a:lnTo>
                </a:path>
              </a:pathLst>
            </a:custGeom>
            <a:ln w="635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077712" y="1795272"/>
              <a:ext cx="4982210" cy="1449070"/>
            </a:xfrm>
            <a:custGeom>
              <a:avLst/>
              <a:gdLst/>
              <a:ahLst/>
              <a:cxnLst/>
              <a:rect l="l" t="t" r="r" b="b"/>
              <a:pathLst>
                <a:path w="4982209" h="1449070">
                  <a:moveTo>
                    <a:pt x="4920234" y="0"/>
                  </a:moveTo>
                  <a:lnTo>
                    <a:pt x="3891534" y="0"/>
                  </a:lnTo>
                  <a:lnTo>
                    <a:pt x="3867531" y="4857"/>
                  </a:lnTo>
                  <a:lnTo>
                    <a:pt x="3847909" y="18097"/>
                  </a:lnTo>
                  <a:lnTo>
                    <a:pt x="3834669" y="37719"/>
                  </a:lnTo>
                  <a:lnTo>
                    <a:pt x="3829812" y="61722"/>
                  </a:lnTo>
                  <a:lnTo>
                    <a:pt x="3829812" y="216026"/>
                  </a:lnTo>
                  <a:lnTo>
                    <a:pt x="0" y="1448562"/>
                  </a:lnTo>
                  <a:lnTo>
                    <a:pt x="3829812" y="308610"/>
                  </a:lnTo>
                  <a:lnTo>
                    <a:pt x="4981956" y="308610"/>
                  </a:lnTo>
                  <a:lnTo>
                    <a:pt x="4981956" y="61722"/>
                  </a:lnTo>
                  <a:lnTo>
                    <a:pt x="4977098" y="37719"/>
                  </a:lnTo>
                  <a:lnTo>
                    <a:pt x="4963858" y="18097"/>
                  </a:lnTo>
                  <a:lnTo>
                    <a:pt x="4944237" y="4857"/>
                  </a:lnTo>
                  <a:lnTo>
                    <a:pt x="4920234" y="0"/>
                  </a:lnTo>
                  <a:close/>
                </a:path>
                <a:path w="4982209" h="1449070">
                  <a:moveTo>
                    <a:pt x="4981956" y="308610"/>
                  </a:moveTo>
                  <a:lnTo>
                    <a:pt x="3829812" y="308610"/>
                  </a:lnTo>
                  <a:lnTo>
                    <a:pt x="3834669" y="332613"/>
                  </a:lnTo>
                  <a:lnTo>
                    <a:pt x="3847909" y="352234"/>
                  </a:lnTo>
                  <a:lnTo>
                    <a:pt x="3867531" y="365474"/>
                  </a:lnTo>
                  <a:lnTo>
                    <a:pt x="3891534" y="370331"/>
                  </a:lnTo>
                  <a:lnTo>
                    <a:pt x="4920234" y="370331"/>
                  </a:lnTo>
                  <a:lnTo>
                    <a:pt x="4944237" y="365474"/>
                  </a:lnTo>
                  <a:lnTo>
                    <a:pt x="4963858" y="352234"/>
                  </a:lnTo>
                  <a:lnTo>
                    <a:pt x="4977098" y="332613"/>
                  </a:lnTo>
                  <a:lnTo>
                    <a:pt x="4981956" y="308610"/>
                  </a:lnTo>
                  <a:close/>
                </a:path>
              </a:pathLst>
            </a:custGeom>
            <a:solidFill>
              <a:srgbClr val="E7E6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077712" y="1795272"/>
              <a:ext cx="4982210" cy="1449070"/>
            </a:xfrm>
            <a:custGeom>
              <a:avLst/>
              <a:gdLst/>
              <a:ahLst/>
              <a:cxnLst/>
              <a:rect l="l" t="t" r="r" b="b"/>
              <a:pathLst>
                <a:path w="4982209" h="1449070">
                  <a:moveTo>
                    <a:pt x="3829812" y="61722"/>
                  </a:moveTo>
                  <a:lnTo>
                    <a:pt x="3834669" y="37719"/>
                  </a:lnTo>
                  <a:lnTo>
                    <a:pt x="3847909" y="18097"/>
                  </a:lnTo>
                  <a:lnTo>
                    <a:pt x="3867531" y="4857"/>
                  </a:lnTo>
                  <a:lnTo>
                    <a:pt x="3891534" y="0"/>
                  </a:lnTo>
                  <a:lnTo>
                    <a:pt x="4021836" y="0"/>
                  </a:lnTo>
                  <a:lnTo>
                    <a:pt x="4309871" y="0"/>
                  </a:lnTo>
                  <a:lnTo>
                    <a:pt x="4920234" y="0"/>
                  </a:lnTo>
                  <a:lnTo>
                    <a:pt x="4944237" y="4857"/>
                  </a:lnTo>
                  <a:lnTo>
                    <a:pt x="4963858" y="18097"/>
                  </a:lnTo>
                  <a:lnTo>
                    <a:pt x="4977098" y="37719"/>
                  </a:lnTo>
                  <a:lnTo>
                    <a:pt x="4981956" y="61722"/>
                  </a:lnTo>
                  <a:lnTo>
                    <a:pt x="4981956" y="216026"/>
                  </a:lnTo>
                  <a:lnTo>
                    <a:pt x="4981956" y="308610"/>
                  </a:lnTo>
                  <a:lnTo>
                    <a:pt x="4977098" y="332613"/>
                  </a:lnTo>
                  <a:lnTo>
                    <a:pt x="4963858" y="352234"/>
                  </a:lnTo>
                  <a:lnTo>
                    <a:pt x="4944237" y="365474"/>
                  </a:lnTo>
                  <a:lnTo>
                    <a:pt x="4920234" y="370331"/>
                  </a:lnTo>
                  <a:lnTo>
                    <a:pt x="4309871" y="370331"/>
                  </a:lnTo>
                  <a:lnTo>
                    <a:pt x="4021836" y="370331"/>
                  </a:lnTo>
                  <a:lnTo>
                    <a:pt x="3891534" y="370331"/>
                  </a:lnTo>
                  <a:lnTo>
                    <a:pt x="3867531" y="365474"/>
                  </a:lnTo>
                  <a:lnTo>
                    <a:pt x="3847909" y="352234"/>
                  </a:lnTo>
                  <a:lnTo>
                    <a:pt x="3834669" y="332612"/>
                  </a:lnTo>
                  <a:lnTo>
                    <a:pt x="3829812" y="308610"/>
                  </a:lnTo>
                  <a:lnTo>
                    <a:pt x="0" y="1448562"/>
                  </a:lnTo>
                  <a:lnTo>
                    <a:pt x="3829812" y="216026"/>
                  </a:lnTo>
                  <a:lnTo>
                    <a:pt x="3829812" y="61722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05839" y="2770632"/>
            <a:ext cx="2686812" cy="265887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981252" y="5591047"/>
            <a:ext cx="27349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Times New Roman" panose="02020603050405020304"/>
                <a:cs typeface="Times New Roman" panose="02020603050405020304"/>
              </a:rPr>
              <a:t>Microstructure</a:t>
            </a:r>
            <a:r>
              <a:rPr sz="1200" spc="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2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316L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steel</a:t>
            </a:r>
            <a:r>
              <a:rPr sz="12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after</a:t>
            </a:r>
            <a:r>
              <a:rPr sz="1200" spc="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HE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(R&gt;2)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75226" y="5580075"/>
            <a:ext cx="39947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Effect</a:t>
            </a:r>
            <a:r>
              <a:rPr sz="1200" spc="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2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deformation</a:t>
            </a:r>
            <a:r>
              <a:rPr sz="1200" spc="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12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mechanical</a:t>
            </a:r>
            <a:r>
              <a:rPr sz="1200" spc="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properties</a:t>
            </a:r>
            <a:r>
              <a:rPr sz="1200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2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steel</a:t>
            </a:r>
            <a:r>
              <a:rPr sz="1200" spc="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316L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077957" y="1872488"/>
            <a:ext cx="8121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Times New Roman" panose="02020603050405020304"/>
                <a:cs typeface="Times New Roman" panose="02020603050405020304"/>
              </a:rPr>
              <a:t>A4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120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class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04504" y="2671572"/>
            <a:ext cx="3413759" cy="2868167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8998711" y="5590438"/>
            <a:ext cx="24745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Times New Roman" panose="02020603050405020304"/>
                <a:cs typeface="Times New Roman" panose="02020603050405020304"/>
              </a:rPr>
              <a:t>Thermal</a:t>
            </a:r>
            <a:r>
              <a:rPr sz="1200" spc="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stability</a:t>
            </a:r>
            <a:r>
              <a:rPr sz="12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 steel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 316L</a:t>
            </a:r>
            <a:r>
              <a:rPr sz="12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after</a:t>
            </a:r>
            <a:r>
              <a:rPr sz="12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HE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657250" y="1383233"/>
            <a:ext cx="1093851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Application </a:t>
            </a:r>
            <a:r>
              <a:rPr dirty="0"/>
              <a:t>of</a:t>
            </a:r>
            <a:r>
              <a:rPr spc="10" dirty="0"/>
              <a:t> </a:t>
            </a:r>
            <a:r>
              <a:rPr dirty="0"/>
              <a:t>the</a:t>
            </a:r>
            <a:r>
              <a:rPr spc="15" dirty="0"/>
              <a:t> </a:t>
            </a:r>
            <a:r>
              <a:rPr spc="-5" dirty="0"/>
              <a:t>hydrostatic extrusion</a:t>
            </a:r>
            <a:r>
              <a:rPr dirty="0"/>
              <a:t> </a:t>
            </a:r>
            <a:r>
              <a:rPr spc="-5" dirty="0"/>
              <a:t>process </a:t>
            </a:r>
            <a:r>
              <a:rPr dirty="0"/>
              <a:t>for</a:t>
            </a:r>
            <a:r>
              <a:rPr spc="-30" dirty="0"/>
              <a:t> </a:t>
            </a:r>
            <a:r>
              <a:rPr spc="-5" dirty="0"/>
              <a:t>the</a:t>
            </a:r>
            <a:r>
              <a:rPr spc="15" dirty="0"/>
              <a:t> </a:t>
            </a:r>
            <a:r>
              <a:rPr spc="-5" dirty="0"/>
              <a:t>plastic</a:t>
            </a:r>
            <a:r>
              <a:rPr spc="10" dirty="0"/>
              <a:t> </a:t>
            </a:r>
            <a:r>
              <a:rPr dirty="0"/>
              <a:t>deformation</a:t>
            </a:r>
            <a:r>
              <a:rPr spc="15" dirty="0"/>
              <a:t> </a:t>
            </a:r>
            <a:r>
              <a:rPr spc="-5" dirty="0"/>
              <a:t>of</a:t>
            </a:r>
            <a:r>
              <a:rPr spc="-100" dirty="0"/>
              <a:t> </a:t>
            </a:r>
            <a:r>
              <a:rPr spc="-5" dirty="0"/>
              <a:t>Austenitic</a:t>
            </a:r>
            <a:r>
              <a:rPr spc="15" dirty="0"/>
              <a:t> </a:t>
            </a:r>
            <a:r>
              <a:rPr dirty="0"/>
              <a:t>steel</a:t>
            </a:r>
            <a:r>
              <a:rPr spc="-5" dirty="0"/>
              <a:t> </a:t>
            </a:r>
            <a:r>
              <a:rPr dirty="0"/>
              <a:t>316L</a:t>
            </a:r>
            <a:r>
              <a:rPr spc="-85" dirty="0"/>
              <a:t> </a:t>
            </a:r>
            <a:r>
              <a:rPr dirty="0"/>
              <a:t>for</a:t>
            </a:r>
            <a:r>
              <a:rPr spc="-30" dirty="0"/>
              <a:t> </a:t>
            </a:r>
            <a:r>
              <a:rPr spc="-5" dirty="0"/>
              <a:t>fasteners</a:t>
            </a:r>
          </a:p>
        </p:txBody>
      </p:sp>
      <p:sp>
        <p:nvSpPr>
          <p:cNvPr id="66" name="文本框 65"/>
          <p:cNvSpPr txBox="1"/>
          <p:nvPr/>
        </p:nvSpPr>
        <p:spPr>
          <a:xfrm>
            <a:off x="699770" y="1683385"/>
            <a:ext cx="614299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b="1">
                <a:sym typeface="+mn-ea"/>
              </a:rPr>
              <a:t>（静液挤压工艺在316L奥氏体钢紧固件塑性变形中的应用）</a:t>
            </a:r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1078230" y="5788660"/>
            <a:ext cx="2540000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sz="1200" spc="-5" dirty="0">
                <a:latin typeface="Times New Roman" panose="02020603050405020304"/>
                <a:cs typeface="Times New Roman" panose="02020603050405020304"/>
                <a:sym typeface="+mn-ea"/>
              </a:rPr>
              <a:t>静液挤压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后316L钢的显微结构(R&gt;2)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5088255" y="5788660"/>
            <a:ext cx="2540000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sz="1200" spc="-5" dirty="0">
                <a:latin typeface="Times New Roman" panose="02020603050405020304"/>
                <a:cs typeface="Times New Roman" panose="02020603050405020304"/>
                <a:sym typeface="+mn-ea"/>
              </a:rPr>
              <a:t>变形对316L钢的机械性能的影响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9055735" y="5798820"/>
            <a:ext cx="2540000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sz="1200" spc="-5" dirty="0">
                <a:latin typeface="Times New Roman" panose="02020603050405020304"/>
                <a:cs typeface="Times New Roman" panose="02020603050405020304"/>
              </a:rPr>
              <a:t>316L钢</a:t>
            </a:r>
            <a:r>
              <a:rPr sz="1200" spc="-5" dirty="0">
                <a:latin typeface="Times New Roman" panose="02020603050405020304"/>
                <a:cs typeface="Times New Roman" panose="02020603050405020304"/>
                <a:sym typeface="+mn-ea"/>
              </a:rPr>
              <a:t>静液挤压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后的热稳定性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6842760" y="5374640"/>
            <a:ext cx="95059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sz="1200" spc="-5" dirty="0">
                <a:latin typeface="Times New Roman" panose="02020603050405020304"/>
                <a:cs typeface="Times New Roman" panose="02020603050405020304"/>
              </a:rPr>
              <a:t>真应变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10078085" y="2151380"/>
            <a:ext cx="858520" cy="27559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sz="1200" spc="-5" dirty="0">
                <a:latin typeface="Times New Roman" panose="02020603050405020304"/>
                <a:cs typeface="Times New Roman" panose="02020603050405020304"/>
                <a:sym typeface="+mn-ea"/>
              </a:rPr>
              <a:t>A4 , 120</a:t>
            </a:r>
            <a:r>
              <a:rPr lang="zh-CN" sz="1200" spc="-5" dirty="0">
                <a:latin typeface="Times New Roman" panose="02020603050405020304"/>
                <a:cs typeface="Times New Roman" panose="02020603050405020304"/>
                <a:sym typeface="+mn-ea"/>
              </a:rPr>
              <a:t>类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51147" y="5239511"/>
            <a:ext cx="1464564" cy="8442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43683" y="4820411"/>
            <a:ext cx="1569720" cy="178917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79739" y="2773222"/>
            <a:ext cx="4284136" cy="2578538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826008" y="2695955"/>
            <a:ext cx="5960745" cy="1557655"/>
            <a:chOff x="826008" y="2695955"/>
            <a:chExt cx="5960745" cy="1557655"/>
          </a:xfrm>
        </p:grpSpPr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99376" y="2895871"/>
              <a:ext cx="2987040" cy="125484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61060" y="2799587"/>
              <a:ext cx="3012948" cy="145389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826008" y="2695955"/>
              <a:ext cx="2982595" cy="739140"/>
            </a:xfrm>
            <a:custGeom>
              <a:avLst/>
              <a:gdLst/>
              <a:ahLst/>
              <a:cxnLst/>
              <a:rect l="l" t="t" r="r" b="b"/>
              <a:pathLst>
                <a:path w="2982595" h="739139">
                  <a:moveTo>
                    <a:pt x="2982467" y="0"/>
                  </a:moveTo>
                  <a:lnTo>
                    <a:pt x="0" y="0"/>
                  </a:lnTo>
                  <a:lnTo>
                    <a:pt x="0" y="739139"/>
                  </a:lnTo>
                  <a:lnTo>
                    <a:pt x="2982467" y="739139"/>
                  </a:lnTo>
                  <a:lnTo>
                    <a:pt x="29824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657479" y="4314825"/>
            <a:ext cx="646176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Times New Roman" panose="02020603050405020304"/>
                <a:cs typeface="Times New Roman" panose="02020603050405020304"/>
              </a:rPr>
              <a:t>Examples</a:t>
            </a:r>
            <a:r>
              <a:rPr sz="14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austenitic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steel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fasteners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made</a:t>
            </a:r>
            <a:r>
              <a:rPr sz="1400" spc="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by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material</a:t>
            </a:r>
            <a:r>
              <a:rPr sz="14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after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hydrostatic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extrusion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process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18463" y="2718054"/>
            <a:ext cx="2797810" cy="666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Calibri" panose="020F0502020204030204"/>
                <a:cs typeface="Calibri" panose="020F0502020204030204"/>
              </a:rPr>
              <a:t>Round-headed </a:t>
            </a:r>
            <a:r>
              <a:rPr sz="1400" spc="-30" dirty="0">
                <a:latin typeface="Calibri" panose="020F0502020204030204"/>
                <a:cs typeface="Calibri" panose="020F0502020204030204"/>
              </a:rPr>
              <a:t>screw, </a:t>
            </a:r>
            <a:r>
              <a:rPr sz="1400" spc="-5" dirty="0">
                <a:latin typeface="Calibri" panose="020F0502020204030204"/>
                <a:cs typeface="Calibri" panose="020F0502020204030204"/>
              </a:rPr>
              <a:t>UTS </a:t>
            </a:r>
            <a:r>
              <a:rPr sz="1400" dirty="0">
                <a:latin typeface="Calibri" panose="020F0502020204030204"/>
                <a:cs typeface="Calibri" panose="020F0502020204030204"/>
              </a:rPr>
              <a:t>= </a:t>
            </a:r>
            <a:r>
              <a:rPr sz="1400" spc="-5" dirty="0">
                <a:latin typeface="Calibri" panose="020F0502020204030204"/>
                <a:cs typeface="Calibri" panose="020F0502020204030204"/>
              </a:rPr>
              <a:t>1150 </a:t>
            </a:r>
            <a:r>
              <a:rPr sz="1400" spc="-10" dirty="0">
                <a:latin typeface="Calibri" panose="020F0502020204030204"/>
                <a:cs typeface="Calibri" panose="020F0502020204030204"/>
              </a:rPr>
              <a:t>MPa </a:t>
            </a:r>
            <a:r>
              <a:rPr sz="1400" spc="-305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dirty="0">
                <a:latin typeface="Calibri" panose="020F0502020204030204"/>
                <a:cs typeface="Calibri" panose="020F0502020204030204"/>
              </a:rPr>
              <a:t>M16x90</a:t>
            </a:r>
            <a:r>
              <a:rPr sz="14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dirty="0">
                <a:latin typeface="Calibri" panose="020F0502020204030204"/>
                <a:cs typeface="Calibri" panose="020F0502020204030204"/>
              </a:rPr>
              <a:t>A4-80</a:t>
            </a:r>
            <a:r>
              <a:rPr sz="1400" spc="-15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spc="-5" dirty="0">
                <a:latin typeface="Calibri" panose="020F0502020204030204"/>
                <a:cs typeface="Calibri" panose="020F0502020204030204"/>
              </a:rPr>
              <a:t>DIN</a:t>
            </a:r>
            <a:r>
              <a:rPr sz="1400" spc="-20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spc="-5" dirty="0">
                <a:latin typeface="Calibri" panose="020F0502020204030204"/>
                <a:cs typeface="Calibri" panose="020F0502020204030204"/>
              </a:rPr>
              <a:t>912</a:t>
            </a:r>
            <a:endParaRPr sz="1400">
              <a:latin typeface="Calibri" panose="020F0502020204030204"/>
              <a:cs typeface="Calibri" panose="020F0502020204030204"/>
            </a:endParaRPr>
          </a:p>
          <a:p>
            <a:pPr algn="ctr">
              <a:lnSpc>
                <a:spcPct val="100000"/>
              </a:lnSpc>
            </a:pPr>
            <a:r>
              <a:rPr sz="1400" i="1" spc="-5" dirty="0">
                <a:latin typeface="Calibri" panose="020F0502020204030204"/>
                <a:cs typeface="Calibri" panose="020F0502020204030204"/>
              </a:rPr>
              <a:t>extraction</a:t>
            </a:r>
            <a:r>
              <a:rPr sz="1400" i="1" spc="-50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i="1" spc="-5" dirty="0">
                <a:latin typeface="Calibri" panose="020F0502020204030204"/>
                <a:cs typeface="Calibri" panose="020F0502020204030204"/>
              </a:rPr>
              <a:t>platform</a:t>
            </a:r>
            <a:endParaRPr sz="14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925823" y="2689860"/>
            <a:ext cx="2801620" cy="739140"/>
          </a:xfrm>
          <a:custGeom>
            <a:avLst/>
            <a:gdLst/>
            <a:ahLst/>
            <a:cxnLst/>
            <a:rect l="l" t="t" r="r" b="b"/>
            <a:pathLst>
              <a:path w="2801620" h="739139">
                <a:moveTo>
                  <a:pt x="2801112" y="0"/>
                </a:moveTo>
                <a:lnTo>
                  <a:pt x="0" y="0"/>
                </a:lnTo>
                <a:lnTo>
                  <a:pt x="0" y="739139"/>
                </a:lnTo>
                <a:lnTo>
                  <a:pt x="2801112" y="739139"/>
                </a:lnTo>
                <a:lnTo>
                  <a:pt x="280111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178300" y="2711957"/>
            <a:ext cx="2296160" cy="666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Calibri" panose="020F0502020204030204"/>
                <a:cs typeface="Calibri" panose="020F0502020204030204"/>
              </a:rPr>
              <a:t>Two-sided </a:t>
            </a:r>
            <a:r>
              <a:rPr sz="1400" spc="-5" dirty="0">
                <a:latin typeface="Calibri" panose="020F0502020204030204"/>
                <a:cs typeface="Calibri" panose="020F0502020204030204"/>
              </a:rPr>
              <a:t>pin, UTS </a:t>
            </a:r>
            <a:r>
              <a:rPr sz="1400" dirty="0">
                <a:latin typeface="Calibri" panose="020F0502020204030204"/>
                <a:cs typeface="Calibri" panose="020F0502020204030204"/>
              </a:rPr>
              <a:t>= </a:t>
            </a:r>
            <a:r>
              <a:rPr sz="1400" spc="-5" dirty="0">
                <a:latin typeface="Calibri" panose="020F0502020204030204"/>
                <a:cs typeface="Calibri" panose="020F0502020204030204"/>
              </a:rPr>
              <a:t>1257 </a:t>
            </a:r>
            <a:r>
              <a:rPr sz="1400" spc="-10" dirty="0">
                <a:latin typeface="Calibri" panose="020F0502020204030204"/>
                <a:cs typeface="Calibri" panose="020F0502020204030204"/>
              </a:rPr>
              <a:t>MPa </a:t>
            </a:r>
            <a:r>
              <a:rPr sz="1400" spc="-305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spc="-5" dirty="0">
                <a:latin typeface="Calibri" panose="020F0502020204030204"/>
                <a:cs typeface="Calibri" panose="020F0502020204030204"/>
              </a:rPr>
              <a:t>M20x128</a:t>
            </a:r>
            <a:r>
              <a:rPr sz="1400" spc="305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dirty="0">
                <a:latin typeface="Calibri" panose="020F0502020204030204"/>
                <a:cs typeface="Calibri" panose="020F0502020204030204"/>
              </a:rPr>
              <a:t>A4-100 </a:t>
            </a:r>
            <a:r>
              <a:rPr sz="1400" spc="-5" dirty="0">
                <a:latin typeface="Calibri" panose="020F0502020204030204"/>
                <a:cs typeface="Calibri" panose="020F0502020204030204"/>
              </a:rPr>
              <a:t>DIN 976 </a:t>
            </a:r>
            <a:r>
              <a:rPr sz="1400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i="1" spc="-5" dirty="0">
                <a:latin typeface="Calibri" panose="020F0502020204030204"/>
                <a:cs typeface="Calibri" panose="020F0502020204030204"/>
              </a:rPr>
              <a:t>CERN</a:t>
            </a:r>
            <a:endParaRPr sz="14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657250" y="1383233"/>
            <a:ext cx="1093851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Application </a:t>
            </a:r>
            <a:r>
              <a:rPr dirty="0"/>
              <a:t>of</a:t>
            </a:r>
            <a:r>
              <a:rPr spc="10" dirty="0"/>
              <a:t> </a:t>
            </a:r>
            <a:r>
              <a:rPr dirty="0"/>
              <a:t>the</a:t>
            </a:r>
            <a:r>
              <a:rPr spc="15" dirty="0"/>
              <a:t> </a:t>
            </a:r>
            <a:r>
              <a:rPr spc="-5" dirty="0"/>
              <a:t>hydrostatic extrusion</a:t>
            </a:r>
            <a:r>
              <a:rPr dirty="0"/>
              <a:t> </a:t>
            </a:r>
            <a:r>
              <a:rPr spc="-5" dirty="0"/>
              <a:t>process </a:t>
            </a:r>
            <a:r>
              <a:rPr dirty="0"/>
              <a:t>for</a:t>
            </a:r>
            <a:r>
              <a:rPr spc="-30" dirty="0"/>
              <a:t> </a:t>
            </a:r>
            <a:r>
              <a:rPr spc="-5" dirty="0"/>
              <a:t>the</a:t>
            </a:r>
            <a:r>
              <a:rPr spc="15" dirty="0"/>
              <a:t> </a:t>
            </a:r>
            <a:r>
              <a:rPr spc="-5" dirty="0"/>
              <a:t>plastic</a:t>
            </a:r>
            <a:r>
              <a:rPr spc="10" dirty="0"/>
              <a:t> </a:t>
            </a:r>
            <a:r>
              <a:rPr dirty="0"/>
              <a:t>deformation</a:t>
            </a:r>
            <a:r>
              <a:rPr spc="15" dirty="0"/>
              <a:t> </a:t>
            </a:r>
            <a:r>
              <a:rPr spc="-5" dirty="0"/>
              <a:t>of</a:t>
            </a:r>
            <a:r>
              <a:rPr spc="-100" dirty="0"/>
              <a:t> </a:t>
            </a:r>
            <a:r>
              <a:rPr spc="-5" dirty="0"/>
              <a:t>Austenitic</a:t>
            </a:r>
            <a:r>
              <a:rPr spc="15" dirty="0"/>
              <a:t> </a:t>
            </a:r>
            <a:r>
              <a:rPr dirty="0"/>
              <a:t>steel</a:t>
            </a:r>
            <a:r>
              <a:rPr spc="-5" dirty="0"/>
              <a:t> </a:t>
            </a:r>
            <a:r>
              <a:rPr dirty="0"/>
              <a:t>316L</a:t>
            </a:r>
            <a:r>
              <a:rPr spc="-85" dirty="0"/>
              <a:t> </a:t>
            </a:r>
            <a:r>
              <a:rPr dirty="0"/>
              <a:t>for</a:t>
            </a:r>
            <a:r>
              <a:rPr spc="-30" dirty="0"/>
              <a:t> </a:t>
            </a:r>
            <a:r>
              <a:rPr spc="-5" dirty="0"/>
              <a:t>fasteners</a:t>
            </a:r>
          </a:p>
        </p:txBody>
      </p:sp>
      <p:sp>
        <p:nvSpPr>
          <p:cNvPr id="66" name="文本框 65"/>
          <p:cNvSpPr txBox="1"/>
          <p:nvPr/>
        </p:nvSpPr>
        <p:spPr>
          <a:xfrm>
            <a:off x="699770" y="1683385"/>
            <a:ext cx="614299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b="1">
                <a:sym typeface="+mn-ea"/>
              </a:rPr>
              <a:t>（静液挤压工艺在316L奥氏体钢紧固件塑性变形中的应用）</a:t>
            </a:r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293495" y="2493010"/>
            <a:ext cx="101028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sz="1400" spc="-5" dirty="0">
                <a:latin typeface="Calibri" panose="020F0502020204030204"/>
                <a:cs typeface="Calibri" panose="020F0502020204030204"/>
              </a:rPr>
              <a:t>圆头螺钉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4333875" y="2411095"/>
            <a:ext cx="75628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sz="1400" spc="-5" dirty="0">
                <a:latin typeface="Calibri" panose="020F0502020204030204"/>
                <a:cs typeface="Calibri" panose="020F0502020204030204"/>
              </a:rPr>
              <a:t>双面销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657225" y="4513580"/>
            <a:ext cx="646176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sz="1400" dirty="0">
                <a:latin typeface="Times New Roman" panose="02020603050405020304"/>
                <a:cs typeface="Times New Roman" panose="02020603050405020304"/>
              </a:rPr>
              <a:t>奥氏体钢紧固件的实例，</a:t>
            </a:r>
            <a:r>
              <a:rPr lang="zh-CN" sz="1400" dirty="0">
                <a:latin typeface="Times New Roman" panose="02020603050405020304"/>
                <a:cs typeface="Times New Roman" panose="02020603050405020304"/>
              </a:rPr>
              <a:t>由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材料经过静水挤压工艺制成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8672195" y="3067050"/>
            <a:ext cx="129413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/>
              <a:t>欧洲专利说明书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6727190" y="3388995"/>
            <a:ext cx="251142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200"/>
              <a:t>公布日期和提及授予专利权的日期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9331960" y="3429000"/>
            <a:ext cx="2540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200"/>
              <a:t>国际专利分类号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9331960" y="3719195"/>
            <a:ext cx="2540000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200"/>
              <a:t>国际申请号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7279640" y="3874770"/>
            <a:ext cx="1558290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200"/>
              <a:t>申请号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7188835" y="4314825"/>
            <a:ext cx="2540000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200"/>
              <a:t>填写日期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9523095" y="4087495"/>
            <a:ext cx="2540000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200"/>
              <a:t>国际公布号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7497445" y="5427345"/>
            <a:ext cx="332295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/>
              <a:t>奥氏体钢高强度棒材的生产方法用这种方法生产的棒材（英语）</a:t>
            </a:r>
          </a:p>
          <a:p>
            <a:r>
              <a:rPr lang="zh-CN" altLang="en-US" sz="1200">
                <a:sym typeface="+mn-ea"/>
              </a:rPr>
              <a:t>奥氏体钢高强度棒材的生产方法用这种方法生产的棒材（德语）</a:t>
            </a:r>
          </a:p>
          <a:p>
            <a:r>
              <a:rPr lang="zh-CN" altLang="en-US" sz="1200">
                <a:sym typeface="+mn-ea"/>
              </a:rPr>
              <a:t>奥氏体钢高强度棒材的生产方法用这种方法生产的棒材（法语</a:t>
            </a:r>
            <a:r>
              <a:rPr lang="zh-CN" altLang="en-US" sz="1200" b="1">
                <a:sym typeface="+mn-ea"/>
              </a:rPr>
              <a:t>）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733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Further</a:t>
            </a:r>
            <a:r>
              <a:rPr spc="-30" dirty="0"/>
              <a:t> </a:t>
            </a:r>
            <a:r>
              <a:rPr dirty="0"/>
              <a:t>development </a:t>
            </a:r>
            <a:r>
              <a:rPr spc="-5" dirty="0"/>
              <a:t>and</a:t>
            </a:r>
            <a:r>
              <a:rPr dirty="0"/>
              <a:t> </a:t>
            </a:r>
            <a:r>
              <a:rPr spc="-5" dirty="0"/>
              <a:t>commercialization</a:t>
            </a:r>
            <a:r>
              <a:rPr spc="10" dirty="0"/>
              <a:t> </a:t>
            </a:r>
            <a:r>
              <a:rPr spc="-5" dirty="0"/>
              <a:t>of</a:t>
            </a:r>
            <a:r>
              <a:rPr spc="10" dirty="0"/>
              <a:t> </a:t>
            </a:r>
            <a:r>
              <a:rPr spc="-5" dirty="0"/>
              <a:t>technology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522464" y="2505455"/>
            <a:ext cx="3805554" cy="3380740"/>
            <a:chOff x="7522464" y="2505455"/>
            <a:chExt cx="3805554" cy="33807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203436" y="2505455"/>
              <a:ext cx="2124455" cy="212445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22464" y="4223004"/>
              <a:ext cx="2218944" cy="1662683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942340" y="2155825"/>
            <a:ext cx="10862310" cy="4678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Wingdings" panose="05000000000000000000"/>
              <a:buChar char=""/>
              <a:tabLst>
                <a:tab pos="299720" algn="l"/>
              </a:tabLst>
            </a:pPr>
            <a:r>
              <a:rPr sz="1800" dirty="0">
                <a:latin typeface="Times New Roman" panose="02020603050405020304"/>
                <a:cs typeface="Times New Roman" panose="02020603050405020304"/>
              </a:rPr>
              <a:t>extending</a:t>
            </a:r>
            <a:r>
              <a:rPr sz="18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8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range</a:t>
            </a:r>
            <a:r>
              <a:rPr sz="18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8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fasteners</a:t>
            </a:r>
            <a:r>
              <a:rPr sz="18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8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include</a:t>
            </a:r>
            <a:r>
              <a:rPr sz="18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ferritic</a:t>
            </a:r>
            <a:r>
              <a:rPr sz="18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steels</a:t>
            </a:r>
            <a:endParaRPr sz="18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</a:pPr>
            <a:r>
              <a:rPr sz="2000">
                <a:latin typeface="Times New Roman" panose="02020603050405020304"/>
                <a:cs typeface="Times New Roman" panose="02020603050405020304"/>
              </a:rPr>
              <a:t>    </a:t>
            </a:r>
            <a:r>
              <a:rPr lang="zh-CN" sz="1600">
                <a:latin typeface="Times New Roman" panose="02020603050405020304"/>
                <a:cs typeface="Times New Roman" panose="02020603050405020304"/>
              </a:rPr>
              <a:t>（扩大紧固件范围，包括铁素体钢）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48615">
              <a:lnSpc>
                <a:spcPct val="100000"/>
              </a:lnSpc>
              <a:spcBef>
                <a:spcPts val="1310"/>
              </a:spcBef>
            </a:pPr>
            <a:r>
              <a:rPr sz="1800" dirty="0">
                <a:latin typeface="Times New Roman" panose="02020603050405020304"/>
                <a:cs typeface="Times New Roman" panose="02020603050405020304"/>
              </a:rPr>
              <a:t>-lower</a:t>
            </a:r>
            <a:r>
              <a:rPr sz="18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5" dirty="0">
                <a:latin typeface="Times New Roman" panose="02020603050405020304"/>
                <a:cs typeface="Times New Roman" panose="02020603050405020304"/>
              </a:rPr>
              <a:t>thermal</a:t>
            </a:r>
            <a:r>
              <a:rPr sz="18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expansion,</a:t>
            </a:r>
            <a:r>
              <a:rPr lang="zh-CN" sz="1600">
                <a:latin typeface="Times New Roman" panose="02020603050405020304"/>
                <a:cs typeface="Times New Roman" panose="02020603050405020304"/>
              </a:rPr>
              <a:t>（较低的热膨胀）</a:t>
            </a:r>
            <a:endParaRPr sz="1800">
              <a:latin typeface="Times New Roman" panose="02020603050405020304"/>
              <a:cs typeface="Times New Roman" panose="02020603050405020304"/>
            </a:endParaRPr>
          </a:p>
          <a:p>
            <a:pPr marL="348615">
              <a:lnSpc>
                <a:spcPct val="100000"/>
              </a:lnSpc>
            </a:pPr>
            <a:r>
              <a:rPr sz="1800" dirty="0">
                <a:latin typeface="Times New Roman" panose="02020603050405020304"/>
                <a:cs typeface="Times New Roman" panose="02020603050405020304"/>
              </a:rPr>
              <a:t>-good</a:t>
            </a:r>
            <a:r>
              <a:rPr sz="18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corrosion</a:t>
            </a:r>
            <a:r>
              <a:rPr sz="18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resistance</a:t>
            </a:r>
            <a:r>
              <a:rPr sz="18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at</a:t>
            </a:r>
            <a:r>
              <a:rPr sz="18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elevated</a:t>
            </a:r>
            <a:r>
              <a:rPr sz="18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temperatures,</a:t>
            </a:r>
            <a:r>
              <a:rPr lang="zh-CN" sz="1600">
                <a:latin typeface="Times New Roman" panose="02020603050405020304"/>
                <a:cs typeface="Times New Roman" panose="02020603050405020304"/>
              </a:rPr>
              <a:t>（在高温下具有良好的耐腐蚀性）</a:t>
            </a:r>
            <a:endParaRPr sz="1800">
              <a:latin typeface="Times New Roman" panose="02020603050405020304"/>
              <a:cs typeface="Times New Roman" panose="02020603050405020304"/>
            </a:endParaRPr>
          </a:p>
          <a:p>
            <a:pPr marL="348615">
              <a:lnSpc>
                <a:spcPct val="100000"/>
              </a:lnSpc>
            </a:pPr>
            <a:r>
              <a:rPr sz="1800" dirty="0">
                <a:latin typeface="Times New Roman" panose="02020603050405020304"/>
                <a:cs typeface="Times New Roman" panose="02020603050405020304"/>
              </a:rPr>
              <a:t>-better</a:t>
            </a:r>
            <a:r>
              <a:rPr sz="18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5" dirty="0">
                <a:latin typeface="Times New Roman" panose="02020603050405020304"/>
                <a:cs typeface="Times New Roman" panose="02020603050405020304"/>
              </a:rPr>
              <a:t>thermal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 conductivity</a:t>
            </a:r>
            <a:r>
              <a:rPr sz="18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and </a:t>
            </a:r>
            <a:r>
              <a:rPr sz="1800" spc="-5" dirty="0">
                <a:latin typeface="Times New Roman" panose="02020603050405020304"/>
                <a:cs typeface="Times New Roman" panose="02020603050405020304"/>
              </a:rPr>
              <a:t>improved</a:t>
            </a:r>
            <a:r>
              <a:rPr sz="18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creep resistance,</a:t>
            </a:r>
            <a:r>
              <a:rPr lang="zh-CN" sz="1600">
                <a:latin typeface="Times New Roman" panose="02020603050405020304"/>
                <a:cs typeface="Times New Roman" panose="02020603050405020304"/>
                <a:sym typeface="+mn-ea"/>
              </a:rPr>
              <a:t>（更好的导热性和更好的抗蠕变性）</a:t>
            </a:r>
            <a:endParaRPr sz="1800">
              <a:latin typeface="Times New Roman" panose="02020603050405020304"/>
              <a:cs typeface="Times New Roman" panose="02020603050405020304"/>
            </a:endParaRPr>
          </a:p>
          <a:p>
            <a:pPr marL="348615">
              <a:lnSpc>
                <a:spcPct val="100000"/>
              </a:lnSpc>
            </a:pPr>
            <a:r>
              <a:rPr sz="1800" dirty="0">
                <a:latin typeface="Times New Roman" panose="02020603050405020304"/>
                <a:cs typeface="Times New Roman" panose="02020603050405020304"/>
              </a:rPr>
              <a:t>-higher</a:t>
            </a:r>
            <a:r>
              <a:rPr sz="18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creep</a:t>
            </a:r>
            <a:r>
              <a:rPr sz="18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resistance,</a:t>
            </a:r>
            <a:r>
              <a:rPr lang="zh-CN" sz="1600">
                <a:latin typeface="Times New Roman" panose="02020603050405020304"/>
                <a:cs typeface="Times New Roman" panose="02020603050405020304"/>
                <a:sym typeface="+mn-ea"/>
              </a:rPr>
              <a:t>（更高的抗蠕变性）</a:t>
            </a:r>
            <a:endParaRPr lang="zh-CN" sz="1600">
              <a:latin typeface="Times New Roman" panose="02020603050405020304"/>
              <a:cs typeface="Times New Roman" panose="02020603050405020304"/>
            </a:endParaRPr>
          </a:p>
          <a:p>
            <a:pPr marL="348615">
              <a:lnSpc>
                <a:spcPts val="2135"/>
              </a:lnSpc>
            </a:pPr>
            <a:r>
              <a:rPr sz="1800" dirty="0">
                <a:latin typeface="Times New Roman" panose="02020603050405020304"/>
                <a:cs typeface="Times New Roman" panose="02020603050405020304"/>
              </a:rPr>
              <a:t>-greater</a:t>
            </a:r>
            <a:r>
              <a:rPr sz="18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resistance</a:t>
            </a:r>
            <a:r>
              <a:rPr sz="18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to </a:t>
            </a:r>
            <a:r>
              <a:rPr sz="1800" spc="-5" dirty="0">
                <a:latin typeface="Times New Roman" panose="02020603050405020304"/>
                <a:cs typeface="Times New Roman" panose="02020603050405020304"/>
              </a:rPr>
              <a:t>stress</a:t>
            </a:r>
            <a:r>
              <a:rPr sz="18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corrosion</a:t>
            </a:r>
            <a:r>
              <a:rPr sz="18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cracking</a:t>
            </a:r>
            <a:r>
              <a:rPr lang="zh-CN" sz="1600">
                <a:latin typeface="Times New Roman" panose="02020603050405020304"/>
                <a:cs typeface="Times New Roman" panose="02020603050405020304"/>
                <a:sym typeface="+mn-ea"/>
              </a:rPr>
              <a:t>（更强的抗应力腐蚀开裂能力）</a:t>
            </a:r>
            <a:endParaRPr sz="1800">
              <a:latin typeface="Times New Roman" panose="02020603050405020304"/>
              <a:cs typeface="Times New Roman" panose="02020603050405020304"/>
            </a:endParaRPr>
          </a:p>
          <a:p>
            <a:pPr marL="348615">
              <a:lnSpc>
                <a:spcPts val="2135"/>
              </a:lnSpc>
            </a:pPr>
            <a:r>
              <a:rPr sz="1800" spc="-5" dirty="0">
                <a:latin typeface="Times New Roman" panose="02020603050405020304"/>
                <a:cs typeface="Times New Roman" panose="02020603050405020304"/>
              </a:rPr>
              <a:t>-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low</a:t>
            </a:r>
            <a:r>
              <a:rPr sz="1800" u="heavy" spc="-3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tensile</a:t>
            </a:r>
            <a:r>
              <a:rPr sz="1800" u="heavy" spc="-2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strength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.</a:t>
            </a:r>
            <a:r>
              <a:rPr lang="zh-CN" sz="1600">
                <a:latin typeface="Times New Roman" panose="02020603050405020304"/>
                <a:cs typeface="Times New Roman" panose="02020603050405020304"/>
                <a:sym typeface="+mn-ea"/>
              </a:rPr>
              <a:t>（低抗拉强度）</a:t>
            </a:r>
            <a:endParaRPr sz="18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1325"/>
              </a:spcBef>
            </a:pPr>
            <a:r>
              <a:rPr sz="1800" dirty="0">
                <a:latin typeface="Times New Roman" panose="02020603050405020304"/>
                <a:cs typeface="Times New Roman" panose="02020603050405020304"/>
              </a:rPr>
              <a:t>Application</a:t>
            </a:r>
            <a:r>
              <a:rPr lang="zh-CN" sz="1800" dirty="0">
                <a:latin typeface="Times New Roman" panose="02020603050405020304"/>
                <a:cs typeface="Times New Roman" panose="02020603050405020304"/>
              </a:rPr>
              <a:t>（应用）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:</a:t>
            </a:r>
            <a:endParaRPr sz="1800">
              <a:latin typeface="Times New Roman" panose="02020603050405020304"/>
              <a:cs typeface="Times New Roman" panose="02020603050405020304"/>
            </a:endParaRPr>
          </a:p>
          <a:p>
            <a:pPr marL="12700" marR="2245995">
              <a:lnSpc>
                <a:spcPct val="100000"/>
              </a:lnSpc>
            </a:pPr>
            <a:r>
              <a:rPr sz="1800" dirty="0">
                <a:latin typeface="Times New Roman" panose="02020603050405020304"/>
                <a:cs typeface="Times New Roman" panose="02020603050405020304"/>
              </a:rPr>
              <a:t>magnetic</a:t>
            </a:r>
            <a:r>
              <a:rPr sz="18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fasteners,</a:t>
            </a:r>
            <a:r>
              <a:rPr sz="18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corrosive</a:t>
            </a:r>
            <a:r>
              <a:rPr sz="18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seawater</a:t>
            </a:r>
            <a:r>
              <a:rPr sz="18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applications, </a:t>
            </a:r>
            <a:r>
              <a:rPr sz="1800" spc="-434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automobile</a:t>
            </a:r>
            <a:r>
              <a:rPr sz="1800" spc="-15" dirty="0">
                <a:latin typeface="Times New Roman" panose="02020603050405020304"/>
                <a:cs typeface="Times New Roman" panose="02020603050405020304"/>
              </a:rPr>
              <a:t> industry,</a:t>
            </a:r>
          </a:p>
          <a:p>
            <a:pPr marL="12700" marR="2245995">
              <a:lnSpc>
                <a:spcPct val="100000"/>
              </a:lnSpc>
            </a:pPr>
            <a:r>
              <a:rPr sz="1800" dirty="0">
                <a:latin typeface="Times New Roman" panose="02020603050405020304"/>
                <a:cs typeface="Times New Roman" panose="02020603050405020304"/>
              </a:rPr>
              <a:t>nuclear</a:t>
            </a:r>
            <a:r>
              <a:rPr sz="18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reactors</a:t>
            </a:r>
            <a:endParaRPr sz="18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</a:pPr>
            <a:r>
              <a:rPr lang="zh-CN" sz="1600">
                <a:latin typeface="Times New Roman" panose="02020603050405020304"/>
                <a:cs typeface="Times New Roman" panose="02020603050405020304"/>
              </a:rPr>
              <a:t>（磁性紧固件、腐蚀性海水的应用、汽车工业、核反应堆）</a:t>
            </a:r>
          </a:p>
          <a:p>
            <a:pPr marL="2603500">
              <a:lnSpc>
                <a:spcPct val="100000"/>
              </a:lnSpc>
              <a:spcBef>
                <a:spcPts val="1155"/>
              </a:spcBef>
            </a:pPr>
            <a:r>
              <a:rPr sz="1800" i="1" spc="-5" dirty="0">
                <a:solidFill>
                  <a:srgbClr val="FF0000"/>
                </a:solidFill>
                <a:latin typeface="Calibri" panose="020F0502020204030204"/>
                <a:cs typeface="Calibri" panose="020F0502020204030204"/>
              </a:rPr>
              <a:t>additional</a:t>
            </a:r>
            <a:r>
              <a:rPr sz="1800" i="1" spc="5" dirty="0">
                <a:solidFill>
                  <a:srgbClr val="FF000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i="1" spc="-15" dirty="0">
                <a:solidFill>
                  <a:srgbClr val="FF0000"/>
                </a:solidFill>
                <a:latin typeface="Calibri" panose="020F0502020204030204"/>
                <a:cs typeface="Calibri" panose="020F0502020204030204"/>
              </a:rPr>
              <a:t>tests</a:t>
            </a:r>
            <a:r>
              <a:rPr sz="1800" i="1" spc="5" dirty="0">
                <a:solidFill>
                  <a:srgbClr val="FF000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i="1" spc="-5" dirty="0">
                <a:solidFill>
                  <a:srgbClr val="FF0000"/>
                </a:solidFill>
                <a:latin typeface="Calibri" panose="020F0502020204030204"/>
                <a:cs typeface="Calibri" panose="020F0502020204030204"/>
              </a:rPr>
              <a:t>using </a:t>
            </a:r>
            <a:r>
              <a:rPr sz="1800" i="1" dirty="0">
                <a:solidFill>
                  <a:srgbClr val="FF0000"/>
                </a:solidFill>
                <a:latin typeface="Calibri" panose="020F0502020204030204"/>
                <a:cs typeface="Calibri" panose="020F0502020204030204"/>
              </a:rPr>
              <a:t>the</a:t>
            </a:r>
            <a:r>
              <a:rPr sz="1800" i="1" spc="-10" dirty="0">
                <a:solidFill>
                  <a:srgbClr val="FF000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i="1" spc="-5" dirty="0">
                <a:solidFill>
                  <a:srgbClr val="FF0000"/>
                </a:solidFill>
                <a:latin typeface="Calibri" panose="020F0502020204030204"/>
                <a:cs typeface="Calibri" panose="020F0502020204030204"/>
              </a:rPr>
              <a:t>technology</a:t>
            </a:r>
            <a:r>
              <a:rPr sz="1800" i="1" spc="5" dirty="0">
                <a:solidFill>
                  <a:srgbClr val="FF000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i="1" spc="-5" dirty="0">
                <a:solidFill>
                  <a:srgbClr val="FF0000"/>
                </a:solidFill>
                <a:latin typeface="Calibri" panose="020F0502020204030204"/>
                <a:cs typeface="Calibri" panose="020F0502020204030204"/>
              </a:rPr>
              <a:t>developed</a:t>
            </a:r>
            <a:br>
              <a:rPr sz="1800" i="1" spc="-5" dirty="0">
                <a:solidFill>
                  <a:srgbClr val="FF0000"/>
                </a:solidFill>
                <a:latin typeface="Calibri" panose="020F0502020204030204"/>
                <a:cs typeface="Calibri" panose="020F0502020204030204"/>
              </a:rPr>
            </a:br>
            <a:r>
              <a:rPr lang="zh-CN" sz="1800" i="1" spc="-5" dirty="0">
                <a:solidFill>
                  <a:srgbClr val="FF0000"/>
                </a:solidFill>
                <a:latin typeface="Calibri" panose="020F0502020204030204"/>
                <a:cs typeface="Calibri" panose="020F0502020204030204"/>
              </a:rPr>
              <a:t>（使用开发的技术进行更多的测试）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088765" y="1632585"/>
            <a:ext cx="376872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b="1" kern="0" dirty="0">
                <a:latin typeface="Times New Roman" panose="02020603050405020304"/>
                <a:ea typeface="+mj-ea"/>
                <a:cs typeface="Times New Roman" panose="02020603050405020304"/>
              </a:rPr>
              <a:t>技术的长远发展和商业化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59408" y="3223260"/>
            <a:ext cx="3159760" cy="2888615"/>
            <a:chOff x="1359408" y="3223260"/>
            <a:chExt cx="3159760" cy="28886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59408" y="3223260"/>
              <a:ext cx="3159252" cy="157733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519172" y="4278376"/>
              <a:ext cx="1738630" cy="1826895"/>
            </a:xfrm>
            <a:custGeom>
              <a:avLst/>
              <a:gdLst/>
              <a:ahLst/>
              <a:cxnLst/>
              <a:rect l="l" t="t" r="r" b="b"/>
              <a:pathLst>
                <a:path w="1738629" h="1826895">
                  <a:moveTo>
                    <a:pt x="0" y="1344168"/>
                  </a:moveTo>
                  <a:lnTo>
                    <a:pt x="7580" y="1306583"/>
                  </a:lnTo>
                  <a:lnTo>
                    <a:pt x="28257" y="1275905"/>
                  </a:lnTo>
                  <a:lnTo>
                    <a:pt x="58935" y="1255228"/>
                  </a:lnTo>
                  <a:lnTo>
                    <a:pt x="96519" y="1247648"/>
                  </a:lnTo>
                  <a:lnTo>
                    <a:pt x="730757" y="1247648"/>
                  </a:lnTo>
                  <a:lnTo>
                    <a:pt x="1738249" y="0"/>
                  </a:lnTo>
                  <a:lnTo>
                    <a:pt x="1043939" y="1247648"/>
                  </a:lnTo>
                  <a:lnTo>
                    <a:pt x="1156207" y="1247648"/>
                  </a:lnTo>
                  <a:lnTo>
                    <a:pt x="1193792" y="1255228"/>
                  </a:lnTo>
                  <a:lnTo>
                    <a:pt x="1224470" y="1275905"/>
                  </a:lnTo>
                  <a:lnTo>
                    <a:pt x="1245147" y="1306583"/>
                  </a:lnTo>
                  <a:lnTo>
                    <a:pt x="1252727" y="1344168"/>
                  </a:lnTo>
                  <a:lnTo>
                    <a:pt x="1252727" y="1488948"/>
                  </a:lnTo>
                  <a:lnTo>
                    <a:pt x="1252727" y="1730248"/>
                  </a:lnTo>
                  <a:lnTo>
                    <a:pt x="1245147" y="1767815"/>
                  </a:lnTo>
                  <a:lnTo>
                    <a:pt x="1224470" y="1798496"/>
                  </a:lnTo>
                  <a:lnTo>
                    <a:pt x="1193792" y="1819182"/>
                  </a:lnTo>
                  <a:lnTo>
                    <a:pt x="1156207" y="1826768"/>
                  </a:lnTo>
                  <a:lnTo>
                    <a:pt x="1043939" y="1826768"/>
                  </a:lnTo>
                  <a:lnTo>
                    <a:pt x="730757" y="1826768"/>
                  </a:lnTo>
                  <a:lnTo>
                    <a:pt x="96519" y="1826768"/>
                  </a:lnTo>
                  <a:lnTo>
                    <a:pt x="58935" y="1819182"/>
                  </a:lnTo>
                  <a:lnTo>
                    <a:pt x="28257" y="1798496"/>
                  </a:lnTo>
                  <a:lnTo>
                    <a:pt x="7580" y="1767815"/>
                  </a:lnTo>
                  <a:lnTo>
                    <a:pt x="0" y="1730248"/>
                  </a:lnTo>
                  <a:lnTo>
                    <a:pt x="0" y="1488948"/>
                  </a:lnTo>
                  <a:lnTo>
                    <a:pt x="0" y="1344168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733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Further</a:t>
            </a:r>
            <a:r>
              <a:rPr spc="-30" dirty="0"/>
              <a:t> </a:t>
            </a:r>
            <a:r>
              <a:rPr dirty="0"/>
              <a:t>development </a:t>
            </a:r>
            <a:r>
              <a:rPr spc="-5" dirty="0"/>
              <a:t>and</a:t>
            </a:r>
            <a:r>
              <a:rPr dirty="0"/>
              <a:t> </a:t>
            </a:r>
            <a:r>
              <a:rPr spc="-5" dirty="0"/>
              <a:t>commercialization</a:t>
            </a:r>
            <a:r>
              <a:rPr spc="10" dirty="0"/>
              <a:t> </a:t>
            </a:r>
            <a:r>
              <a:rPr spc="-5" dirty="0"/>
              <a:t>of</a:t>
            </a:r>
            <a:r>
              <a:rPr spc="10" dirty="0"/>
              <a:t> </a:t>
            </a:r>
            <a:r>
              <a:rPr spc="-5" dirty="0"/>
              <a:t>technology</a:t>
            </a: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0780" y="241484"/>
            <a:ext cx="1725003" cy="831272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42543" y="2155952"/>
            <a:ext cx="5225415" cy="579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Wingdings" panose="05000000000000000000"/>
              <a:buChar char=""/>
              <a:tabLst>
                <a:tab pos="299720" algn="l"/>
              </a:tabLst>
            </a:pPr>
            <a:r>
              <a:rPr sz="1800" dirty="0">
                <a:latin typeface="Times New Roman" panose="02020603050405020304"/>
                <a:cs typeface="Times New Roman" panose="02020603050405020304"/>
              </a:rPr>
              <a:t>reducing</a:t>
            </a:r>
            <a:r>
              <a:rPr sz="18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material</a:t>
            </a:r>
            <a:r>
              <a:rPr sz="1800" spc="-5" dirty="0">
                <a:latin typeface="Times New Roman" panose="02020603050405020304"/>
                <a:cs typeface="Times New Roman" panose="02020603050405020304"/>
              </a:rPr>
              <a:t> losses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8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8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manufacturing</a:t>
            </a:r>
            <a:r>
              <a:rPr sz="18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5" dirty="0">
                <a:latin typeface="Times New Roman" panose="02020603050405020304"/>
                <a:cs typeface="Times New Roman" panose="02020603050405020304"/>
              </a:rPr>
              <a:t>process</a:t>
            </a:r>
          </a:p>
          <a:p>
            <a:pPr marL="12065" indent="0">
              <a:lnSpc>
                <a:spcPct val="100000"/>
              </a:lnSpc>
              <a:spcBef>
                <a:spcPts val="100"/>
              </a:spcBef>
              <a:buFont typeface="Wingdings" panose="05000000000000000000"/>
              <a:buNone/>
              <a:tabLst>
                <a:tab pos="299720" algn="l"/>
              </a:tabLst>
            </a:pPr>
            <a:r>
              <a:rPr sz="1800">
                <a:latin typeface="Times New Roman" panose="02020603050405020304"/>
                <a:cs typeface="Times New Roman" panose="02020603050405020304"/>
              </a:rPr>
              <a:t>    </a:t>
            </a:r>
            <a:r>
              <a:rPr lang="zh-CN" sz="1600">
                <a:latin typeface="Times New Roman" panose="02020603050405020304"/>
                <a:cs typeface="Times New Roman" panose="02020603050405020304"/>
              </a:rPr>
              <a:t>（减少制造过程中的材料损失）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700020" y="5578246"/>
            <a:ext cx="89281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5740" marR="5080" indent="-193675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Calibri" panose="020F0502020204030204"/>
                <a:cs typeface="Calibri" panose="020F0502020204030204"/>
              </a:rPr>
              <a:t>bar</a:t>
            </a:r>
            <a:r>
              <a:rPr sz="1400" spc="-35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spc="-10" dirty="0">
                <a:latin typeface="Calibri" panose="020F0502020204030204"/>
                <a:cs typeface="Calibri" panose="020F0502020204030204"/>
              </a:rPr>
              <a:t>after</a:t>
            </a:r>
            <a:r>
              <a:rPr sz="1400" spc="-25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spc="-5" dirty="0">
                <a:latin typeface="Calibri" panose="020F0502020204030204"/>
                <a:cs typeface="Calibri" panose="020F0502020204030204"/>
              </a:rPr>
              <a:t>HE </a:t>
            </a:r>
            <a:r>
              <a:rPr sz="1400" spc="-300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spc="-10" dirty="0">
                <a:latin typeface="Calibri" panose="020F0502020204030204"/>
                <a:cs typeface="Calibri" panose="020F0502020204030204"/>
              </a:rPr>
              <a:t>proces</a:t>
            </a:r>
            <a:endParaRPr sz="14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48995" y="2830067"/>
            <a:ext cx="2364740" cy="1112520"/>
          </a:xfrm>
          <a:custGeom>
            <a:avLst/>
            <a:gdLst/>
            <a:ahLst/>
            <a:cxnLst/>
            <a:rect l="l" t="t" r="r" b="b"/>
            <a:pathLst>
              <a:path w="2364740" h="1112520">
                <a:moveTo>
                  <a:pt x="0" y="92710"/>
                </a:moveTo>
                <a:lnTo>
                  <a:pt x="7285" y="56632"/>
                </a:lnTo>
                <a:lnTo>
                  <a:pt x="27152" y="27162"/>
                </a:lnTo>
                <a:lnTo>
                  <a:pt x="56621" y="7288"/>
                </a:lnTo>
                <a:lnTo>
                  <a:pt x="92710" y="0"/>
                </a:lnTo>
                <a:lnTo>
                  <a:pt x="852551" y="0"/>
                </a:lnTo>
                <a:lnTo>
                  <a:pt x="1217930" y="0"/>
                </a:lnTo>
                <a:lnTo>
                  <a:pt x="1368805" y="0"/>
                </a:lnTo>
                <a:lnTo>
                  <a:pt x="1404883" y="7288"/>
                </a:lnTo>
                <a:lnTo>
                  <a:pt x="1434353" y="27162"/>
                </a:lnTo>
                <a:lnTo>
                  <a:pt x="1454227" y="56632"/>
                </a:lnTo>
                <a:lnTo>
                  <a:pt x="1461516" y="92710"/>
                </a:lnTo>
                <a:lnTo>
                  <a:pt x="1461516" y="324485"/>
                </a:lnTo>
                <a:lnTo>
                  <a:pt x="1461516" y="463550"/>
                </a:lnTo>
                <a:lnTo>
                  <a:pt x="1454227" y="499627"/>
                </a:lnTo>
                <a:lnTo>
                  <a:pt x="1434353" y="529097"/>
                </a:lnTo>
                <a:lnTo>
                  <a:pt x="1404883" y="548971"/>
                </a:lnTo>
                <a:lnTo>
                  <a:pt x="1368805" y="556260"/>
                </a:lnTo>
                <a:lnTo>
                  <a:pt x="1217930" y="556260"/>
                </a:lnTo>
                <a:lnTo>
                  <a:pt x="2364486" y="1112012"/>
                </a:lnTo>
                <a:lnTo>
                  <a:pt x="852551" y="556260"/>
                </a:lnTo>
                <a:lnTo>
                  <a:pt x="92710" y="556260"/>
                </a:lnTo>
                <a:lnTo>
                  <a:pt x="56621" y="548971"/>
                </a:lnTo>
                <a:lnTo>
                  <a:pt x="27152" y="529097"/>
                </a:lnTo>
                <a:lnTo>
                  <a:pt x="7285" y="499627"/>
                </a:lnTo>
                <a:lnTo>
                  <a:pt x="0" y="463550"/>
                </a:lnTo>
                <a:lnTo>
                  <a:pt x="0" y="324485"/>
                </a:lnTo>
                <a:lnTo>
                  <a:pt x="0" y="92710"/>
                </a:lnTo>
                <a:close/>
              </a:path>
            </a:pathLst>
          </a:custGeom>
          <a:ln w="127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71601" y="2870962"/>
            <a:ext cx="105664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280035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Calibri" panose="020F0502020204030204"/>
                <a:cs typeface="Calibri" panose="020F0502020204030204"/>
              </a:rPr>
              <a:t>Screw </a:t>
            </a:r>
            <a:r>
              <a:rPr sz="1400" spc="-5" dirty="0">
                <a:latin typeface="Calibri" panose="020F0502020204030204"/>
                <a:cs typeface="Calibri" panose="020F0502020204030204"/>
              </a:rPr>
              <a:t> (final</a:t>
            </a:r>
            <a:r>
              <a:rPr sz="1400" spc="-45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spc="-10" dirty="0">
                <a:latin typeface="Calibri" panose="020F0502020204030204"/>
                <a:cs typeface="Calibri" panose="020F0502020204030204"/>
              </a:rPr>
              <a:t>product)</a:t>
            </a:r>
            <a:endParaRPr sz="14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84631" y="4196841"/>
            <a:ext cx="2006600" cy="1459230"/>
          </a:xfrm>
          <a:custGeom>
            <a:avLst/>
            <a:gdLst/>
            <a:ahLst/>
            <a:cxnLst/>
            <a:rect l="l" t="t" r="r" b="b"/>
            <a:pathLst>
              <a:path w="2006600" h="1459229">
                <a:moveTo>
                  <a:pt x="0" y="1073911"/>
                </a:moveTo>
                <a:lnTo>
                  <a:pt x="6047" y="1043938"/>
                </a:lnTo>
                <a:lnTo>
                  <a:pt x="22540" y="1019476"/>
                </a:lnTo>
                <a:lnTo>
                  <a:pt x="47004" y="1002992"/>
                </a:lnTo>
                <a:lnTo>
                  <a:pt x="76962" y="996949"/>
                </a:lnTo>
                <a:lnTo>
                  <a:pt x="832993" y="996949"/>
                </a:lnTo>
                <a:lnTo>
                  <a:pt x="2006473" y="0"/>
                </a:lnTo>
                <a:lnTo>
                  <a:pt x="1189990" y="996949"/>
                </a:lnTo>
                <a:lnTo>
                  <a:pt x="1351026" y="996949"/>
                </a:lnTo>
                <a:lnTo>
                  <a:pt x="1380999" y="1002992"/>
                </a:lnTo>
                <a:lnTo>
                  <a:pt x="1405461" y="1019476"/>
                </a:lnTo>
                <a:lnTo>
                  <a:pt x="1421945" y="1043938"/>
                </a:lnTo>
                <a:lnTo>
                  <a:pt x="1427988" y="1073911"/>
                </a:lnTo>
                <a:lnTo>
                  <a:pt x="1427988" y="1189354"/>
                </a:lnTo>
                <a:lnTo>
                  <a:pt x="1427988" y="1381759"/>
                </a:lnTo>
                <a:lnTo>
                  <a:pt x="1421945" y="1411717"/>
                </a:lnTo>
                <a:lnTo>
                  <a:pt x="1405461" y="1436181"/>
                </a:lnTo>
                <a:lnTo>
                  <a:pt x="1380999" y="1452674"/>
                </a:lnTo>
                <a:lnTo>
                  <a:pt x="1351026" y="1458721"/>
                </a:lnTo>
                <a:lnTo>
                  <a:pt x="1189990" y="1458721"/>
                </a:lnTo>
                <a:lnTo>
                  <a:pt x="832993" y="1458721"/>
                </a:lnTo>
                <a:lnTo>
                  <a:pt x="76962" y="1458721"/>
                </a:lnTo>
                <a:lnTo>
                  <a:pt x="47004" y="1452674"/>
                </a:lnTo>
                <a:lnTo>
                  <a:pt x="22540" y="1436181"/>
                </a:lnTo>
                <a:lnTo>
                  <a:pt x="6047" y="1411717"/>
                </a:lnTo>
                <a:lnTo>
                  <a:pt x="0" y="1381759"/>
                </a:lnTo>
                <a:lnTo>
                  <a:pt x="0" y="1189354"/>
                </a:lnTo>
                <a:lnTo>
                  <a:pt x="0" y="1073911"/>
                </a:lnTo>
                <a:close/>
              </a:path>
            </a:pathLst>
          </a:custGeom>
          <a:ln w="127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51459" y="5293614"/>
            <a:ext cx="109601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Calibri" panose="020F0502020204030204"/>
                <a:cs typeface="Calibri" panose="020F0502020204030204"/>
              </a:rPr>
              <a:t>material</a:t>
            </a:r>
            <a:r>
              <a:rPr sz="1400" spc="-40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spc="-10" dirty="0">
                <a:latin typeface="Calibri" panose="020F0502020204030204"/>
                <a:cs typeface="Calibri" panose="020F0502020204030204"/>
              </a:rPr>
              <a:t>waste</a:t>
            </a:r>
            <a:endParaRPr sz="14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878323" y="2935223"/>
            <a:ext cx="1757172" cy="2209800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713219" y="2959607"/>
            <a:ext cx="1456944" cy="2185416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5509386" y="5324094"/>
            <a:ext cx="221615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Forging</a:t>
            </a:r>
            <a:r>
              <a:rPr sz="12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process</a:t>
            </a:r>
            <a:r>
              <a:rPr sz="12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with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spot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 induction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635" algn="ctr">
              <a:lnSpc>
                <a:spcPct val="100000"/>
              </a:lnSpc>
            </a:pPr>
            <a:r>
              <a:rPr sz="1200" spc="-5" dirty="0">
                <a:latin typeface="Times New Roman" panose="02020603050405020304"/>
                <a:cs typeface="Times New Roman" panose="02020603050405020304"/>
              </a:rPr>
              <a:t>heating,</a:t>
            </a:r>
            <a:r>
              <a:rPr sz="12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i="1" spc="-5" dirty="0">
                <a:latin typeface="Times New Roman" panose="02020603050405020304"/>
                <a:cs typeface="Times New Roman" panose="02020603050405020304"/>
              </a:rPr>
              <a:t>IHPP</a:t>
            </a:r>
            <a:r>
              <a:rPr sz="1200" i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i="1" spc="-55" dirty="0">
                <a:latin typeface="Times New Roman" panose="02020603050405020304"/>
                <a:cs typeface="Times New Roman" panose="02020603050405020304"/>
              </a:rPr>
              <a:t>PAS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16" name="object 1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647239" y="2825557"/>
            <a:ext cx="3331297" cy="2601297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8536940" y="5370321"/>
            <a:ext cx="359664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4990" marR="5080" indent="-542925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Times New Roman" panose="02020603050405020304"/>
                <a:cs typeface="Times New Roman" panose="02020603050405020304"/>
              </a:rPr>
              <a:t>Hardness</a:t>
            </a:r>
            <a:r>
              <a:rPr sz="12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distribution</a:t>
            </a:r>
            <a:r>
              <a:rPr sz="12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12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cross-section</a:t>
            </a:r>
            <a:r>
              <a:rPr sz="1200" spc="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2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starting</a:t>
            </a:r>
            <a:r>
              <a:rPr sz="12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material, </a:t>
            </a:r>
            <a:r>
              <a:rPr sz="1200" spc="-2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material</a:t>
            </a:r>
            <a:r>
              <a:rPr sz="1200" spc="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after</a:t>
            </a:r>
            <a:r>
              <a:rPr sz="1200" spc="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HE and</a:t>
            </a:r>
            <a:r>
              <a:rPr sz="12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after</a:t>
            </a:r>
            <a:r>
              <a:rPr sz="12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HE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+</a:t>
            </a:r>
            <a:r>
              <a:rPr sz="12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forging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9031223" y="2740151"/>
            <a:ext cx="2811780" cy="247015"/>
          </a:xfrm>
          <a:custGeom>
            <a:avLst/>
            <a:gdLst/>
            <a:ahLst/>
            <a:cxnLst/>
            <a:rect l="l" t="t" r="r" b="b"/>
            <a:pathLst>
              <a:path w="2811779" h="247014">
                <a:moveTo>
                  <a:pt x="2811779" y="0"/>
                </a:moveTo>
                <a:lnTo>
                  <a:pt x="0" y="0"/>
                </a:lnTo>
                <a:lnTo>
                  <a:pt x="0" y="246887"/>
                </a:lnTo>
                <a:lnTo>
                  <a:pt x="2811779" y="246887"/>
                </a:lnTo>
                <a:lnTo>
                  <a:pt x="281177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9111742" y="2766441"/>
            <a:ext cx="263271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latin typeface="Calibri" panose="020F0502020204030204"/>
                <a:cs typeface="Calibri" panose="020F0502020204030204"/>
              </a:rPr>
              <a:t>Hexagonal</a:t>
            </a:r>
            <a:r>
              <a:rPr sz="1000" b="1" spc="-15" dirty="0">
                <a:latin typeface="Calibri" panose="020F0502020204030204"/>
                <a:cs typeface="Calibri" panose="020F0502020204030204"/>
              </a:rPr>
              <a:t> </a:t>
            </a:r>
            <a:r>
              <a:rPr sz="1000" b="1" spc="-5" dirty="0">
                <a:latin typeface="Calibri" panose="020F0502020204030204"/>
                <a:cs typeface="Calibri" panose="020F0502020204030204"/>
              </a:rPr>
              <a:t>head</a:t>
            </a:r>
            <a:r>
              <a:rPr sz="1000" b="1" spc="-10" dirty="0">
                <a:latin typeface="Calibri" panose="020F0502020204030204"/>
                <a:cs typeface="Calibri" panose="020F0502020204030204"/>
              </a:rPr>
              <a:t> </a:t>
            </a:r>
            <a:r>
              <a:rPr sz="1000" b="1" spc="-5" dirty="0">
                <a:latin typeface="Calibri" panose="020F0502020204030204"/>
                <a:cs typeface="Calibri" panose="020F0502020204030204"/>
              </a:rPr>
              <a:t>screw</a:t>
            </a:r>
            <a:r>
              <a:rPr sz="1000" b="1" spc="-10" dirty="0">
                <a:latin typeface="Calibri" panose="020F0502020204030204"/>
                <a:cs typeface="Calibri" panose="020F0502020204030204"/>
              </a:rPr>
              <a:t> </a:t>
            </a:r>
            <a:r>
              <a:rPr sz="1000" b="1" spc="-5" dirty="0">
                <a:latin typeface="Calibri" panose="020F0502020204030204"/>
                <a:cs typeface="Calibri" panose="020F0502020204030204"/>
              </a:rPr>
              <a:t>with</a:t>
            </a:r>
            <a:r>
              <a:rPr sz="1000" b="1" spc="15" dirty="0">
                <a:latin typeface="Calibri" panose="020F0502020204030204"/>
                <a:cs typeface="Calibri" panose="020F0502020204030204"/>
              </a:rPr>
              <a:t> </a:t>
            </a:r>
            <a:r>
              <a:rPr sz="1000" b="1" spc="-5" dirty="0">
                <a:latin typeface="Calibri" panose="020F0502020204030204"/>
                <a:cs typeface="Calibri" panose="020F0502020204030204"/>
              </a:rPr>
              <a:t>16</a:t>
            </a:r>
            <a:r>
              <a:rPr sz="1000" b="1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1000" b="1" spc="-5" dirty="0">
                <a:latin typeface="Calibri" panose="020F0502020204030204"/>
                <a:cs typeface="Calibri" panose="020F0502020204030204"/>
              </a:rPr>
              <a:t>mm</a:t>
            </a:r>
            <a:r>
              <a:rPr sz="1000" b="1" spc="-10" dirty="0">
                <a:latin typeface="Calibri" panose="020F0502020204030204"/>
                <a:cs typeface="Calibri" panose="020F0502020204030204"/>
              </a:rPr>
              <a:t> </a:t>
            </a:r>
            <a:r>
              <a:rPr sz="1000" b="1" spc="-5" dirty="0">
                <a:latin typeface="Calibri" panose="020F0502020204030204"/>
                <a:cs typeface="Calibri" panose="020F0502020204030204"/>
              </a:rPr>
              <a:t>core</a:t>
            </a:r>
            <a:r>
              <a:rPr sz="1000" b="1" spc="-25" dirty="0">
                <a:latin typeface="Calibri" panose="020F0502020204030204"/>
                <a:cs typeface="Calibri" panose="020F0502020204030204"/>
              </a:rPr>
              <a:t> </a:t>
            </a:r>
            <a:r>
              <a:rPr sz="1000" b="1" spc="-5" dirty="0">
                <a:latin typeface="Calibri" panose="020F0502020204030204"/>
                <a:cs typeface="Calibri" panose="020F0502020204030204"/>
              </a:rPr>
              <a:t>diameter</a:t>
            </a:r>
            <a:endParaRPr sz="10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720071" y="3064764"/>
            <a:ext cx="969644" cy="24574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7465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295"/>
              </a:spcBef>
            </a:pPr>
            <a:r>
              <a:rPr sz="1000" b="1" spc="-5" dirty="0">
                <a:latin typeface="Calibri" panose="020F0502020204030204"/>
                <a:cs typeface="Calibri" panose="020F0502020204030204"/>
              </a:rPr>
              <a:t>316L after</a:t>
            </a:r>
            <a:r>
              <a:rPr sz="1000" b="1" spc="-25" dirty="0">
                <a:latin typeface="Calibri" panose="020F0502020204030204"/>
                <a:cs typeface="Calibri" panose="020F0502020204030204"/>
              </a:rPr>
              <a:t> </a:t>
            </a:r>
            <a:r>
              <a:rPr sz="1000" b="1" spc="-5" dirty="0">
                <a:latin typeface="Calibri" panose="020F0502020204030204"/>
                <a:cs typeface="Calibri" panose="020F0502020204030204"/>
              </a:rPr>
              <a:t>HE</a:t>
            </a:r>
            <a:endParaRPr sz="10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715500" y="3805428"/>
            <a:ext cx="1408430" cy="55499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873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05"/>
              </a:spcBef>
            </a:pPr>
            <a:r>
              <a:rPr sz="1000" b="1" spc="-5" dirty="0">
                <a:latin typeface="Calibri" panose="020F0502020204030204"/>
                <a:cs typeface="Calibri" panose="020F0502020204030204"/>
              </a:rPr>
              <a:t>316L</a:t>
            </a:r>
            <a:r>
              <a:rPr sz="1000" b="1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1000" b="1" spc="-5" dirty="0">
                <a:latin typeface="Calibri" panose="020F0502020204030204"/>
                <a:cs typeface="Calibri" panose="020F0502020204030204"/>
              </a:rPr>
              <a:t>after</a:t>
            </a:r>
            <a:r>
              <a:rPr sz="1000" b="1" spc="-15" dirty="0">
                <a:latin typeface="Calibri" panose="020F0502020204030204"/>
                <a:cs typeface="Calibri" panose="020F0502020204030204"/>
              </a:rPr>
              <a:t> </a:t>
            </a:r>
            <a:r>
              <a:rPr sz="1000" b="1" spc="-5" dirty="0">
                <a:latin typeface="Calibri" panose="020F0502020204030204"/>
                <a:cs typeface="Calibri" panose="020F0502020204030204"/>
              </a:rPr>
              <a:t>HE</a:t>
            </a:r>
            <a:r>
              <a:rPr sz="1000" b="1" spc="-20" dirty="0">
                <a:latin typeface="Calibri" panose="020F0502020204030204"/>
                <a:cs typeface="Calibri" panose="020F0502020204030204"/>
              </a:rPr>
              <a:t> </a:t>
            </a:r>
            <a:r>
              <a:rPr sz="1000" b="1" spc="-5" dirty="0">
                <a:latin typeface="Calibri" panose="020F0502020204030204"/>
                <a:cs typeface="Calibri" panose="020F0502020204030204"/>
              </a:rPr>
              <a:t>+</a:t>
            </a:r>
            <a:r>
              <a:rPr sz="1000" b="1" dirty="0">
                <a:latin typeface="Calibri" panose="020F0502020204030204"/>
                <a:cs typeface="Calibri" panose="020F0502020204030204"/>
              </a:rPr>
              <a:t> </a:t>
            </a:r>
            <a:r>
              <a:rPr sz="1000" b="1" spc="-5" dirty="0">
                <a:latin typeface="Calibri" panose="020F0502020204030204"/>
                <a:cs typeface="Calibri" panose="020F0502020204030204"/>
              </a:rPr>
              <a:t>forging</a:t>
            </a:r>
            <a:endParaRPr sz="10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733788" y="4799076"/>
            <a:ext cx="1407160" cy="24701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873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05"/>
              </a:spcBef>
            </a:pPr>
            <a:r>
              <a:rPr sz="1000" b="1" spc="-5" dirty="0">
                <a:latin typeface="Calibri" panose="020F0502020204030204"/>
                <a:cs typeface="Calibri" panose="020F0502020204030204"/>
              </a:rPr>
              <a:t>316L</a:t>
            </a:r>
            <a:r>
              <a:rPr sz="1000" b="1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1000" b="1" spc="-5" dirty="0">
                <a:latin typeface="Calibri" panose="020F0502020204030204"/>
                <a:cs typeface="Calibri" panose="020F0502020204030204"/>
              </a:rPr>
              <a:t>commercial</a:t>
            </a:r>
            <a:r>
              <a:rPr sz="1000" b="1" spc="-45" dirty="0">
                <a:latin typeface="Calibri" panose="020F0502020204030204"/>
                <a:cs typeface="Calibri" panose="020F0502020204030204"/>
              </a:rPr>
              <a:t> </a:t>
            </a:r>
            <a:r>
              <a:rPr sz="1000" b="1" spc="-5" dirty="0">
                <a:latin typeface="Calibri" panose="020F0502020204030204"/>
                <a:cs typeface="Calibri" panose="020F0502020204030204"/>
              </a:rPr>
              <a:t>steel</a:t>
            </a:r>
            <a:endParaRPr sz="10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035542" y="4650485"/>
            <a:ext cx="3962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625" marR="5080" indent="-3556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alibri" panose="020F0502020204030204"/>
                <a:cs typeface="Calibri" panose="020F0502020204030204"/>
              </a:rPr>
              <a:t>Sc</a:t>
            </a:r>
            <a:r>
              <a:rPr sz="1200" spc="-15" dirty="0">
                <a:latin typeface="Calibri" panose="020F0502020204030204"/>
                <a:cs typeface="Calibri" panose="020F0502020204030204"/>
              </a:rPr>
              <a:t>r</a:t>
            </a:r>
            <a:r>
              <a:rPr sz="1200" dirty="0">
                <a:latin typeface="Calibri" panose="020F0502020204030204"/>
                <a:cs typeface="Calibri" panose="020F0502020204030204"/>
              </a:rPr>
              <a:t>ew  head</a:t>
            </a:r>
            <a:endParaRPr sz="12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088765" y="1632585"/>
            <a:ext cx="376872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b="1" kern="0" dirty="0">
                <a:latin typeface="Times New Roman" panose="02020603050405020304"/>
                <a:ea typeface="+mj-ea"/>
                <a:cs typeface="Times New Roman" panose="02020603050405020304"/>
              </a:rPr>
              <a:t>技术的长远发展和商业化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349250" y="3420745"/>
            <a:ext cx="12071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1400" spc="-10" dirty="0">
                <a:latin typeface="Calibri" panose="020F0502020204030204"/>
                <a:cs typeface="Calibri" panose="020F0502020204030204"/>
              </a:rPr>
              <a:t>螺钉</a:t>
            </a:r>
          </a:p>
          <a:p>
            <a:pPr algn="ctr"/>
            <a:r>
              <a:rPr lang="en-US" sz="1400" spc="-10" dirty="0">
                <a:latin typeface="Calibri" panose="020F0502020204030204"/>
                <a:cs typeface="Calibri" panose="020F0502020204030204"/>
              </a:rPr>
              <a:t>(</a:t>
            </a:r>
            <a:r>
              <a:rPr sz="1400" spc="-10" dirty="0">
                <a:latin typeface="Calibri" panose="020F0502020204030204"/>
                <a:cs typeface="Calibri" panose="020F0502020204030204"/>
              </a:rPr>
              <a:t>最终产品</a:t>
            </a:r>
            <a:r>
              <a:rPr lang="en-US" sz="1400" spc="-10" dirty="0">
                <a:latin typeface="Calibri" panose="020F0502020204030204"/>
                <a:cs typeface="Calibri" panose="020F0502020204030204"/>
              </a:rPr>
              <a:t>)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595630" y="5715635"/>
            <a:ext cx="12071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spc="-10" dirty="0">
                <a:latin typeface="Calibri" panose="020F0502020204030204"/>
                <a:cs typeface="Calibri" panose="020F0502020204030204"/>
              </a:rPr>
              <a:t>材料损耗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2146300" y="6105525"/>
            <a:ext cx="202692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400" spc="-10" dirty="0">
                <a:latin typeface="Calibri" panose="020F0502020204030204"/>
                <a:cs typeface="Calibri" panose="020F0502020204030204"/>
                <a:sym typeface="+mn-ea"/>
              </a:rPr>
              <a:t>静液挤压工艺</a:t>
            </a:r>
            <a:r>
              <a:rPr lang="zh-CN" altLang="en-US" sz="1400" spc="-10" dirty="0">
                <a:latin typeface="Calibri" panose="020F0502020204030204"/>
                <a:cs typeface="Calibri" panose="020F0502020204030204"/>
              </a:rPr>
              <a:t>后的钢杆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5252085" y="5761990"/>
            <a:ext cx="273050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400" spc="-10" dirty="0">
                <a:latin typeface="Calibri" panose="020F0502020204030204"/>
                <a:cs typeface="Calibri" panose="020F0502020204030204"/>
              </a:rPr>
              <a:t>点感应加热锻造工艺</a:t>
            </a:r>
            <a:r>
              <a:rPr sz="1400" spc="-5" dirty="0">
                <a:latin typeface="Times New Roman" panose="02020603050405020304"/>
                <a:cs typeface="Times New Roman" panose="02020603050405020304"/>
                <a:sym typeface="+mn-ea"/>
              </a:rPr>
              <a:t>,</a:t>
            </a:r>
            <a:r>
              <a:rPr sz="1400" spc="10" dirty="0">
                <a:latin typeface="Times New Roman" panose="02020603050405020304"/>
                <a:cs typeface="Times New Roman" panose="02020603050405020304"/>
                <a:sym typeface="+mn-ea"/>
              </a:rPr>
              <a:t> </a:t>
            </a:r>
            <a:r>
              <a:rPr sz="1400" i="1" spc="-5" dirty="0">
                <a:latin typeface="Times New Roman" panose="02020603050405020304"/>
                <a:cs typeface="Times New Roman" panose="02020603050405020304"/>
                <a:sym typeface="+mn-ea"/>
              </a:rPr>
              <a:t>IHPP</a:t>
            </a:r>
            <a:r>
              <a:rPr sz="1400" i="1" spc="-35" dirty="0">
                <a:latin typeface="Times New Roman" panose="02020603050405020304"/>
                <a:cs typeface="Times New Roman" panose="02020603050405020304"/>
                <a:sym typeface="+mn-ea"/>
              </a:rPr>
              <a:t> </a:t>
            </a:r>
            <a:r>
              <a:rPr sz="1400" i="1" spc="-55" dirty="0">
                <a:latin typeface="Times New Roman" panose="02020603050405020304"/>
                <a:cs typeface="Times New Roman" panose="02020603050405020304"/>
                <a:sym typeface="+mn-ea"/>
              </a:rPr>
              <a:t>PAS</a:t>
            </a:r>
            <a:endParaRPr lang="zh-CN" altLang="en-US" sz="1400" spc="-10" dirty="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9300845" y="2521585"/>
            <a:ext cx="2069465" cy="245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sz="1000" b="1" spc="-5" dirty="0">
                <a:latin typeface="Calibri" panose="020F0502020204030204"/>
                <a:cs typeface="Calibri" panose="020F0502020204030204"/>
              </a:rPr>
              <a:t>核心直径为16毫米的六角头螺钉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8934450" y="5761990"/>
            <a:ext cx="304419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400" spc="-10" dirty="0">
                <a:latin typeface="Calibri" panose="020F0502020204030204"/>
                <a:cs typeface="Calibri" panose="020F0502020204030204"/>
              </a:rPr>
              <a:t>原始材料、</a:t>
            </a:r>
            <a:r>
              <a:rPr lang="en-US" altLang="zh-CN" sz="1400" spc="-10" dirty="0">
                <a:latin typeface="Calibri" panose="020F0502020204030204"/>
                <a:cs typeface="Calibri" panose="020F0502020204030204"/>
              </a:rPr>
              <a:t>HE</a:t>
            </a:r>
            <a:r>
              <a:rPr lang="zh-CN" altLang="en-US" sz="1400" spc="-10" dirty="0">
                <a:latin typeface="Calibri" panose="020F0502020204030204"/>
                <a:cs typeface="Calibri" panose="020F0502020204030204"/>
              </a:rPr>
              <a:t>后的材料和</a:t>
            </a:r>
            <a:r>
              <a:rPr lang="en-US" altLang="zh-CN" sz="1400" spc="-10" dirty="0">
                <a:latin typeface="Calibri" panose="020F0502020204030204"/>
                <a:cs typeface="Calibri" panose="020F0502020204030204"/>
              </a:rPr>
              <a:t>HE</a:t>
            </a:r>
            <a:r>
              <a:rPr lang="zh-CN" altLang="en-US" sz="1400" spc="-10" dirty="0">
                <a:latin typeface="Calibri" panose="020F0502020204030204"/>
                <a:cs typeface="Calibri" panose="020F0502020204030204"/>
              </a:rPr>
              <a:t>+锻造后的材料横截面上的硬度分布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733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Further</a:t>
            </a:r>
            <a:r>
              <a:rPr spc="-30" dirty="0"/>
              <a:t> </a:t>
            </a:r>
            <a:r>
              <a:rPr dirty="0"/>
              <a:t>development </a:t>
            </a:r>
            <a:r>
              <a:rPr spc="-5" dirty="0"/>
              <a:t>and</a:t>
            </a:r>
            <a:r>
              <a:rPr dirty="0"/>
              <a:t> </a:t>
            </a:r>
            <a:r>
              <a:rPr spc="-5" dirty="0"/>
              <a:t>commercialization</a:t>
            </a:r>
            <a:r>
              <a:rPr spc="10" dirty="0"/>
              <a:t> </a:t>
            </a:r>
            <a:r>
              <a:rPr spc="-5" dirty="0"/>
              <a:t>of</a:t>
            </a:r>
            <a:r>
              <a:rPr spc="10" dirty="0"/>
              <a:t> </a:t>
            </a:r>
            <a:r>
              <a:rPr spc="-5" dirty="0"/>
              <a:t>technology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0780" y="241484"/>
            <a:ext cx="1725003" cy="83127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942543" y="2155952"/>
            <a:ext cx="36925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Wingdings" panose="05000000000000000000"/>
              <a:buChar char=""/>
              <a:tabLst>
                <a:tab pos="299720" algn="l"/>
              </a:tabLst>
            </a:pPr>
            <a:r>
              <a:rPr sz="1800" dirty="0">
                <a:latin typeface="Times New Roman" panose="02020603050405020304"/>
                <a:cs typeface="Times New Roman" panose="02020603050405020304"/>
              </a:rPr>
              <a:t>industrial</a:t>
            </a:r>
            <a:r>
              <a:rPr sz="18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thread-forming</a:t>
            </a:r>
            <a:r>
              <a:rPr sz="18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technology</a:t>
            </a:r>
            <a:endParaRPr sz="18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62050" y="3171659"/>
            <a:ext cx="5621887" cy="1771242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741414" y="4908295"/>
            <a:ext cx="31940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38885" marR="5080" indent="-122682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 panose="020F0502020204030204"/>
                <a:cs typeface="Calibri" panose="020F0502020204030204"/>
              </a:rPr>
              <a:t>Industrial</a:t>
            </a:r>
            <a:r>
              <a:rPr sz="1800" spc="-1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latin typeface="Calibri" panose="020F0502020204030204"/>
                <a:cs typeface="Calibri" panose="020F0502020204030204"/>
              </a:rPr>
              <a:t>thread</a:t>
            </a:r>
            <a:r>
              <a:rPr sz="1800" spc="-10" dirty="0">
                <a:latin typeface="Calibri" panose="020F0502020204030204"/>
                <a:cs typeface="Calibri" panose="020F0502020204030204"/>
              </a:rPr>
              <a:t> rolling</a:t>
            </a:r>
            <a:r>
              <a:rPr sz="1800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latin typeface="Calibri" panose="020F0502020204030204"/>
                <a:cs typeface="Calibri" panose="020F0502020204030204"/>
              </a:rPr>
              <a:t>methods* </a:t>
            </a:r>
            <a:r>
              <a:rPr sz="1800" spc="-39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latin typeface="Calibri" panose="020F0502020204030204"/>
                <a:cs typeface="Calibri" panose="020F0502020204030204"/>
              </a:rPr>
              <a:t>(future)</a:t>
            </a:r>
            <a:endParaRPr sz="18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739" y="6534404"/>
            <a:ext cx="27425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 panose="020F0502020204030204"/>
                <a:cs typeface="Calibri" panose="020F0502020204030204"/>
              </a:rPr>
              <a:t>*</a:t>
            </a:r>
            <a:r>
              <a:rPr sz="1200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1200" spc="-10" dirty="0">
                <a:latin typeface="Calibri" panose="020F0502020204030204"/>
                <a:cs typeface="Calibri" panose="020F0502020204030204"/>
              </a:rPr>
              <a:t>Profiroll</a:t>
            </a:r>
            <a:r>
              <a:rPr sz="12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1200" spc="-10" dirty="0">
                <a:latin typeface="Calibri" panose="020F0502020204030204"/>
                <a:cs typeface="Calibri" panose="020F0502020204030204"/>
              </a:rPr>
              <a:t>Technologies</a:t>
            </a:r>
            <a:r>
              <a:rPr sz="1200" spc="-5" dirty="0">
                <a:latin typeface="Calibri" panose="020F0502020204030204"/>
                <a:cs typeface="Calibri" panose="020F0502020204030204"/>
              </a:rPr>
              <a:t> </a:t>
            </a:r>
            <a:r>
              <a:rPr sz="1200" spc="-15" dirty="0">
                <a:latin typeface="Calibri" panose="020F0502020204030204"/>
                <a:cs typeface="Calibri" panose="020F0502020204030204"/>
              </a:rPr>
              <a:t>(www.profiroll.com)</a:t>
            </a:r>
            <a:endParaRPr sz="12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37716" y="3089148"/>
            <a:ext cx="2665476" cy="1985771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111402" y="5118608"/>
            <a:ext cx="31984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90625" marR="5080" indent="-117856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 panose="020F0502020204030204"/>
                <a:cs typeface="Calibri" panose="020F0502020204030204"/>
              </a:rPr>
              <a:t>Thread</a:t>
            </a:r>
            <a:r>
              <a:rPr sz="18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latin typeface="Calibri" panose="020F0502020204030204"/>
                <a:cs typeface="Calibri" panose="020F0502020204030204"/>
              </a:rPr>
              <a:t>cutting</a:t>
            </a:r>
            <a:r>
              <a:rPr sz="18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latin typeface="Calibri" panose="020F0502020204030204"/>
                <a:cs typeface="Calibri" panose="020F0502020204030204"/>
              </a:rPr>
              <a:t>on</a:t>
            </a:r>
            <a:r>
              <a:rPr sz="180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latin typeface="Calibri" panose="020F0502020204030204"/>
                <a:cs typeface="Calibri" panose="020F0502020204030204"/>
              </a:rPr>
              <a:t>laboratory</a:t>
            </a:r>
            <a:r>
              <a:rPr sz="1800" spc="-15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latin typeface="Calibri" panose="020F0502020204030204"/>
                <a:cs typeface="Calibri" panose="020F0502020204030204"/>
              </a:rPr>
              <a:t>scale </a:t>
            </a:r>
            <a:r>
              <a:rPr sz="1800" spc="-395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latin typeface="Calibri" panose="020F0502020204030204"/>
                <a:cs typeface="Calibri" panose="020F0502020204030204"/>
              </a:rPr>
              <a:t>(current)</a:t>
            </a:r>
            <a:endParaRPr sz="18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088765" y="1632585"/>
            <a:ext cx="376872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b="1" kern="0" dirty="0">
                <a:latin typeface="Times New Roman" panose="02020603050405020304"/>
                <a:ea typeface="+mj-ea"/>
                <a:cs typeface="Times New Roman" panose="02020603050405020304"/>
              </a:rPr>
              <a:t>技术的长远发展和商业化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265555" y="2455545"/>
            <a:ext cx="254000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sz="1600" dirty="0">
                <a:latin typeface="Times New Roman" panose="02020603050405020304"/>
                <a:cs typeface="Times New Roman" panose="02020603050405020304"/>
              </a:rPr>
              <a:t>工业螺纹成型技术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440815" y="5747385"/>
            <a:ext cx="25400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sz="1600" spc="-5" dirty="0">
                <a:latin typeface="Calibri" panose="020F0502020204030204"/>
                <a:cs typeface="Calibri" panose="020F0502020204030204"/>
              </a:rPr>
              <a:t>实验室规模的螺纹切割（目前）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7068185" y="5556250"/>
            <a:ext cx="276733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sz="1600" spc="-5" dirty="0">
                <a:latin typeface="Calibri" panose="020F0502020204030204"/>
                <a:cs typeface="Calibri" panose="020F0502020204030204"/>
              </a:rPr>
              <a:t>工业轧制螺纹方法*</a:t>
            </a:r>
          </a:p>
          <a:p>
            <a:pPr algn="ctr"/>
            <a:r>
              <a:rPr sz="1600" spc="-5" dirty="0">
                <a:latin typeface="Calibri" panose="020F0502020204030204"/>
                <a:cs typeface="Calibri" panose="020F0502020204030204"/>
              </a:rPr>
              <a:t>（未来）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733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Further</a:t>
            </a:r>
            <a:r>
              <a:rPr spc="-30" dirty="0"/>
              <a:t> </a:t>
            </a:r>
            <a:r>
              <a:rPr dirty="0"/>
              <a:t>development </a:t>
            </a:r>
            <a:r>
              <a:rPr spc="-5" dirty="0"/>
              <a:t>and</a:t>
            </a:r>
            <a:r>
              <a:rPr dirty="0"/>
              <a:t> </a:t>
            </a:r>
            <a:r>
              <a:rPr spc="-5" dirty="0"/>
              <a:t>commercialization</a:t>
            </a:r>
            <a:r>
              <a:rPr spc="10" dirty="0"/>
              <a:t> </a:t>
            </a:r>
            <a:r>
              <a:rPr spc="-5" dirty="0"/>
              <a:t>of</a:t>
            </a:r>
            <a:r>
              <a:rPr spc="10" dirty="0"/>
              <a:t> </a:t>
            </a:r>
            <a:r>
              <a:rPr spc="-5" dirty="0"/>
              <a:t>technology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0780" y="241484"/>
            <a:ext cx="1725003" cy="83127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942543" y="2162047"/>
            <a:ext cx="5968365" cy="16859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Wingdings" panose="05000000000000000000"/>
              <a:buChar char=""/>
              <a:tabLst>
                <a:tab pos="299720" algn="l"/>
              </a:tabLst>
            </a:pPr>
            <a:r>
              <a:rPr sz="1800" dirty="0">
                <a:latin typeface="Times New Roman" panose="02020603050405020304"/>
                <a:cs typeface="Times New Roman" panose="02020603050405020304"/>
              </a:rPr>
              <a:t>search</a:t>
            </a:r>
            <a:r>
              <a:rPr sz="18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18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end</a:t>
            </a:r>
            <a:r>
              <a:rPr sz="18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5" dirty="0">
                <a:latin typeface="Times New Roman" panose="02020603050405020304"/>
                <a:cs typeface="Times New Roman" panose="02020603050405020304"/>
              </a:rPr>
              <a:t>users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of the</a:t>
            </a:r>
            <a:r>
              <a:rPr sz="18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10" dirty="0">
                <a:latin typeface="Times New Roman" panose="02020603050405020304"/>
                <a:cs typeface="Times New Roman" panose="02020603050405020304"/>
              </a:rPr>
              <a:t>technology,</a:t>
            </a:r>
            <a:r>
              <a:rPr sz="18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full</a:t>
            </a:r>
            <a:r>
              <a:rPr sz="18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commercialization</a:t>
            </a:r>
            <a:endParaRPr sz="18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r>
              <a:rPr sz="1850">
                <a:latin typeface="Times New Roman" panose="02020603050405020304"/>
                <a:cs typeface="Times New Roman" panose="02020603050405020304"/>
              </a:rPr>
              <a:t>     </a:t>
            </a:r>
            <a:r>
              <a:rPr lang="zh-CN" sz="1600">
                <a:latin typeface="Times New Roman" panose="02020603050405020304"/>
                <a:cs typeface="Times New Roman" panose="02020603050405020304"/>
              </a:rPr>
              <a:t>（寻找技术的终端用户，全面实现商业化）</a:t>
            </a:r>
            <a:endParaRPr sz="1850">
              <a:latin typeface="Times New Roman" panose="02020603050405020304"/>
              <a:cs typeface="Times New Roman" panose="02020603050405020304"/>
            </a:endParaRPr>
          </a:p>
          <a:p>
            <a:pPr marL="927100">
              <a:lnSpc>
                <a:spcPct val="100000"/>
              </a:lnSpc>
            </a:pPr>
            <a:r>
              <a:rPr sz="1800" dirty="0">
                <a:latin typeface="Times New Roman" panose="02020603050405020304"/>
                <a:cs typeface="Times New Roman" panose="02020603050405020304"/>
              </a:rPr>
              <a:t>-trade</a:t>
            </a:r>
            <a:r>
              <a:rPr sz="1800" spc="-114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fairs,</a:t>
            </a:r>
            <a:r>
              <a:rPr lang="zh-CN" sz="1600" dirty="0">
                <a:latin typeface="Times New Roman" panose="02020603050405020304"/>
                <a:cs typeface="Times New Roman" panose="02020603050405020304"/>
              </a:rPr>
              <a:t>（贸易展览会）</a:t>
            </a:r>
            <a:endParaRPr sz="1800">
              <a:latin typeface="Times New Roman" panose="02020603050405020304"/>
              <a:cs typeface="Times New Roman" panose="02020603050405020304"/>
            </a:endParaRPr>
          </a:p>
          <a:p>
            <a:pPr marL="927100">
              <a:lnSpc>
                <a:spcPct val="100000"/>
              </a:lnSpc>
            </a:pPr>
            <a:r>
              <a:rPr sz="1800" dirty="0">
                <a:latin typeface="Times New Roman" panose="02020603050405020304"/>
                <a:cs typeface="Times New Roman" panose="02020603050405020304"/>
              </a:rPr>
              <a:t>-website,</a:t>
            </a:r>
            <a:r>
              <a:rPr lang="zh-CN" sz="1600" dirty="0">
                <a:latin typeface="Times New Roman" panose="02020603050405020304"/>
                <a:cs typeface="Times New Roman" panose="02020603050405020304"/>
              </a:rPr>
              <a:t>（网站）</a:t>
            </a:r>
            <a:endParaRPr sz="1800">
              <a:latin typeface="Times New Roman" panose="02020603050405020304"/>
              <a:cs typeface="Times New Roman" panose="02020603050405020304"/>
            </a:endParaRPr>
          </a:p>
          <a:p>
            <a:pPr marL="927100">
              <a:lnSpc>
                <a:spcPct val="100000"/>
              </a:lnSpc>
            </a:pPr>
            <a:r>
              <a:rPr sz="1800" dirty="0">
                <a:latin typeface="Times New Roman" panose="02020603050405020304"/>
                <a:cs typeface="Times New Roman" panose="02020603050405020304"/>
              </a:rPr>
              <a:t>-individual</a:t>
            </a:r>
            <a:r>
              <a:rPr sz="18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customer</a:t>
            </a:r>
            <a:r>
              <a:rPr sz="18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search,</a:t>
            </a:r>
            <a:r>
              <a:rPr lang="zh-CN" sz="1600" dirty="0">
                <a:latin typeface="Times New Roman" panose="02020603050405020304"/>
                <a:cs typeface="Times New Roman" panose="02020603050405020304"/>
              </a:rPr>
              <a:t>（个人客户搜索）</a:t>
            </a: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 marL="927100">
              <a:lnSpc>
                <a:spcPct val="100000"/>
              </a:lnSpc>
            </a:pPr>
            <a:r>
              <a:rPr sz="1800" spc="-5" dirty="0">
                <a:latin typeface="Times New Roman" panose="02020603050405020304"/>
                <a:cs typeface="Times New Roman" panose="02020603050405020304"/>
              </a:rPr>
              <a:t>……</a:t>
            </a:r>
            <a:endParaRPr sz="18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94192" y="3115055"/>
            <a:ext cx="1569720" cy="1789176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503921" y="5067680"/>
            <a:ext cx="33528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175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 panose="020F0502020204030204"/>
                <a:cs typeface="Calibri" panose="020F0502020204030204"/>
              </a:rPr>
              <a:t>A </a:t>
            </a:r>
            <a:r>
              <a:rPr sz="1800" spc="-5" dirty="0">
                <a:latin typeface="Calibri" panose="020F0502020204030204"/>
                <a:cs typeface="Calibri" panose="020F0502020204030204"/>
              </a:rPr>
              <a:t>spinn-off </a:t>
            </a:r>
            <a:r>
              <a:rPr sz="1800" spc="-10" dirty="0">
                <a:latin typeface="Calibri" panose="020F0502020204030204"/>
                <a:cs typeface="Calibri" panose="020F0502020204030204"/>
              </a:rPr>
              <a:t>company </a:t>
            </a:r>
            <a:r>
              <a:rPr sz="1800" spc="-5" dirty="0">
                <a:latin typeface="Calibri" panose="020F0502020204030204"/>
                <a:cs typeface="Calibri" panose="020F0502020204030204"/>
              </a:rPr>
              <a:t>implementing </a:t>
            </a:r>
            <a:r>
              <a:rPr sz="1800" spc="-395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latin typeface="Calibri" panose="020F0502020204030204"/>
                <a:cs typeface="Calibri" panose="020F0502020204030204"/>
              </a:rPr>
              <a:t>technologies</a:t>
            </a:r>
            <a:r>
              <a:rPr sz="1800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latin typeface="Calibri" panose="020F0502020204030204"/>
                <a:cs typeface="Calibri" panose="020F0502020204030204"/>
              </a:rPr>
              <a:t>developed</a:t>
            </a:r>
            <a:r>
              <a:rPr sz="1800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latin typeface="Calibri" panose="020F0502020204030204"/>
                <a:cs typeface="Calibri" panose="020F0502020204030204"/>
              </a:rPr>
              <a:t>at </a:t>
            </a:r>
            <a:r>
              <a:rPr sz="1800" spc="-5" dirty="0">
                <a:latin typeface="Calibri" panose="020F0502020204030204"/>
                <a:cs typeface="Calibri" panose="020F0502020204030204"/>
              </a:rPr>
              <a:t>IHPP</a:t>
            </a:r>
            <a:r>
              <a:rPr sz="1800" spc="-15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50" dirty="0">
                <a:latin typeface="Calibri" panose="020F0502020204030204"/>
                <a:cs typeface="Calibri" panose="020F0502020204030204"/>
              </a:rPr>
              <a:t>PAS</a:t>
            </a:r>
            <a:endParaRPr sz="1800">
              <a:latin typeface="Calibri" panose="020F0502020204030204"/>
              <a:cs typeface="Calibri" panose="020F0502020204030204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923089" y="4209288"/>
            <a:ext cx="5539105" cy="2345690"/>
            <a:chOff x="923089" y="4209288"/>
            <a:chExt cx="5539105" cy="234569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23089" y="4209288"/>
              <a:ext cx="3606238" cy="156344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68139" y="4835652"/>
              <a:ext cx="2293619" cy="1719072"/>
            </a:xfrm>
            <a:prstGeom prst="rect">
              <a:avLst/>
            </a:prstGeom>
          </p:spPr>
        </p:pic>
      </p:grpSp>
      <p:sp>
        <p:nvSpPr>
          <p:cNvPr id="10" name="文本框 9"/>
          <p:cNvSpPr txBox="1"/>
          <p:nvPr/>
        </p:nvSpPr>
        <p:spPr>
          <a:xfrm>
            <a:off x="4088765" y="1632585"/>
            <a:ext cx="376872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b="1" kern="0" dirty="0">
                <a:latin typeface="Times New Roman" panose="02020603050405020304"/>
                <a:ea typeface="+mj-ea"/>
                <a:cs typeface="Times New Roman" panose="02020603050405020304"/>
              </a:rPr>
              <a:t>技术的长远发展和商业化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7312660" y="5772785"/>
            <a:ext cx="386842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/>
              <a:t>一家实施</a:t>
            </a:r>
            <a:r>
              <a:rPr sz="1600" spc="-5" dirty="0">
                <a:latin typeface="Calibri" panose="020F0502020204030204"/>
                <a:cs typeface="Calibri" panose="020F0502020204030204"/>
                <a:sym typeface="+mn-ea"/>
              </a:rPr>
              <a:t>IHPP</a:t>
            </a:r>
            <a:r>
              <a:rPr sz="1600" spc="-15" dirty="0">
                <a:latin typeface="Calibri" panose="020F0502020204030204"/>
                <a:cs typeface="Calibri" panose="020F0502020204030204"/>
                <a:sym typeface="+mn-ea"/>
              </a:rPr>
              <a:t> </a:t>
            </a:r>
            <a:r>
              <a:rPr sz="1600" spc="-50" dirty="0">
                <a:latin typeface="Calibri" panose="020F0502020204030204"/>
                <a:cs typeface="Calibri" panose="020F0502020204030204"/>
                <a:sym typeface="+mn-ea"/>
              </a:rPr>
              <a:t>PAS</a:t>
            </a:r>
            <a:r>
              <a:rPr lang="zh-CN" sz="1600" spc="-50" dirty="0">
                <a:latin typeface="Calibri" panose="020F0502020204030204"/>
                <a:cs typeface="Calibri" panose="020F0502020204030204"/>
                <a:sym typeface="+mn-ea"/>
              </a:rPr>
              <a:t>所</a:t>
            </a:r>
            <a:r>
              <a:rPr lang="zh-CN" altLang="en-US" sz="1600"/>
              <a:t>开发技术的衍生公司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dynamicNum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1991</Words>
  <Application>Microsoft Office PowerPoint</Application>
  <PresentationFormat>宽屏</PresentationFormat>
  <Paragraphs>239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7" baseType="lpstr">
      <vt:lpstr>Calibri</vt:lpstr>
      <vt:lpstr>Times New Roman</vt:lpstr>
      <vt:lpstr>Wingdings</vt:lpstr>
      <vt:lpstr>Office Theme</vt:lpstr>
      <vt:lpstr>„Super-strong fasteners made from nanocrystalline austenitic steel modified by high-  pressure forming”） </vt:lpstr>
      <vt:lpstr>PowerPoint 演示文稿</vt:lpstr>
      <vt:lpstr>PowerPoint 演示文稿</vt:lpstr>
      <vt:lpstr>PowerPoint 演示文稿</vt:lpstr>
      <vt:lpstr>PowerPoint 演示文稿</vt:lpstr>
      <vt:lpstr>Application of the hydrostatic extrusion process for the plastic deformation of Austenitic steel 316L for fasteners</vt:lpstr>
      <vt:lpstr>Application of the hydrostatic extrusion process for the plastic deformation of Austenitic steel 316L for fasteners</vt:lpstr>
      <vt:lpstr>Application of the hydrostatic extrusion process for the plastic deformation of Austenitic steel 316L for fasteners</vt:lpstr>
      <vt:lpstr>Application of the hydrostatic extrusion process for the plastic deformation of Austenitic steel 316L for fasteners</vt:lpstr>
      <vt:lpstr>Further development and commercialization of technology</vt:lpstr>
      <vt:lpstr>Further development and commercialization of technology</vt:lpstr>
      <vt:lpstr>Further development and commercialization of technology</vt:lpstr>
      <vt:lpstr>Further development and commercialization of technology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„Super-strong fasteners made from nanocrystalline austenitic steel modified by high-  pressure forming”） </dc:title>
  <dc:creator>PC</dc:creator>
  <cp:lastModifiedBy>Windows 用户</cp:lastModifiedBy>
  <cp:revision>139</cp:revision>
  <dcterms:created xsi:type="dcterms:W3CDTF">2022-09-28T01:10:00Z</dcterms:created>
  <dcterms:modified xsi:type="dcterms:W3CDTF">2022-09-28T11:18:12Z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2022-09-09T00:00:00Z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2022-09-28T00:00:00Z</vt:filetime>
  </property>
  <property fmtid="{D5CDD505-2E9C-101B-9397-08002B2CF9AE}" pid="5" name="KSOProductBuildVer">
    <vt:lpwstr>2052-11.1.0.9192</vt:lpwstr>
  </property>
</Properties>
</file>